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88.jpg" ContentType="image/jpeg"/>
  <Override PartName="/ppt/media/image89.jpg" ContentType="image/jpe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3" r:id="rId2"/>
  </p:sldMasterIdLst>
  <p:notesMasterIdLst>
    <p:notesMasterId r:id="rId57"/>
  </p:notesMasterIdLst>
  <p:sldIdLst>
    <p:sldId id="256" r:id="rId3"/>
    <p:sldId id="258" r:id="rId4"/>
    <p:sldId id="357" r:id="rId5"/>
    <p:sldId id="327" r:id="rId6"/>
    <p:sldId id="330" r:id="rId7"/>
    <p:sldId id="303" r:id="rId8"/>
    <p:sldId id="260" r:id="rId9"/>
    <p:sldId id="317" r:id="rId10"/>
    <p:sldId id="351" r:id="rId11"/>
    <p:sldId id="319" r:id="rId12"/>
    <p:sldId id="336" r:id="rId13"/>
    <p:sldId id="341" r:id="rId14"/>
    <p:sldId id="359" r:id="rId15"/>
    <p:sldId id="362" r:id="rId16"/>
    <p:sldId id="363" r:id="rId17"/>
    <p:sldId id="360" r:id="rId18"/>
    <p:sldId id="339" r:id="rId19"/>
    <p:sldId id="355" r:id="rId20"/>
    <p:sldId id="358" r:id="rId21"/>
    <p:sldId id="301" r:id="rId22"/>
    <p:sldId id="304" r:id="rId23"/>
    <p:sldId id="272" r:id="rId24"/>
    <p:sldId id="263" r:id="rId25"/>
    <p:sldId id="334" r:id="rId26"/>
    <p:sldId id="335" r:id="rId27"/>
    <p:sldId id="333" r:id="rId28"/>
    <p:sldId id="269" r:id="rId29"/>
    <p:sldId id="299" r:id="rId30"/>
    <p:sldId id="332" r:id="rId31"/>
    <p:sldId id="338" r:id="rId32"/>
    <p:sldId id="356" r:id="rId33"/>
    <p:sldId id="361" r:id="rId34"/>
    <p:sldId id="342" r:id="rId35"/>
    <p:sldId id="343" r:id="rId36"/>
    <p:sldId id="259" r:id="rId37"/>
    <p:sldId id="265" r:id="rId38"/>
    <p:sldId id="350" r:id="rId39"/>
    <p:sldId id="349" r:id="rId40"/>
    <p:sldId id="352" r:id="rId41"/>
    <p:sldId id="353" r:id="rId42"/>
    <p:sldId id="354" r:id="rId43"/>
    <p:sldId id="320" r:id="rId44"/>
    <p:sldId id="340" r:id="rId45"/>
    <p:sldId id="305" r:id="rId46"/>
    <p:sldId id="322" r:id="rId47"/>
    <p:sldId id="323" r:id="rId48"/>
    <p:sldId id="268" r:id="rId49"/>
    <p:sldId id="308" r:id="rId50"/>
    <p:sldId id="306" r:id="rId51"/>
    <p:sldId id="267" r:id="rId52"/>
    <p:sldId id="344" r:id="rId53"/>
    <p:sldId id="345" r:id="rId54"/>
    <p:sldId id="348" r:id="rId55"/>
    <p:sldId id="270"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3" autoAdjust="0"/>
    <p:restoredTop sz="94660"/>
  </p:normalViewPr>
  <p:slideViewPr>
    <p:cSldViewPr snapToGrid="0">
      <p:cViewPr varScale="1">
        <p:scale>
          <a:sx n="130" d="100"/>
          <a:sy n="130" d="100"/>
        </p:scale>
        <p:origin x="35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serId="587f6a29-cfac-4975-a4f8-0d65ace1fd6e" providerId="ADAL" clId="{5C220708-754D-4437-B712-90FD8A0F882F}"/>
    <pc:docChg chg="undo custSel addSld modSld sldOrd">
      <pc:chgData name="Raymond" userId="587f6a29-cfac-4975-a4f8-0d65ace1fd6e" providerId="ADAL" clId="{5C220708-754D-4437-B712-90FD8A0F882F}" dt="2025-06-23T18:55:58.228" v="1464"/>
      <pc:docMkLst>
        <pc:docMk/>
      </pc:docMkLst>
      <pc:sldChg chg="modSp mod">
        <pc:chgData name="Raymond" userId="587f6a29-cfac-4975-a4f8-0d65ace1fd6e" providerId="ADAL" clId="{5C220708-754D-4437-B712-90FD8A0F882F}" dt="2025-06-23T17:11:28.216" v="138" actId="20577"/>
        <pc:sldMkLst>
          <pc:docMk/>
          <pc:sldMk cId="0" sldId="258"/>
        </pc:sldMkLst>
        <pc:spChg chg="mod">
          <ac:chgData name="Raymond" userId="587f6a29-cfac-4975-a4f8-0d65ace1fd6e" providerId="ADAL" clId="{5C220708-754D-4437-B712-90FD8A0F882F}" dt="2025-06-23T16:30:09.528" v="137" actId="20577"/>
          <ac:spMkLst>
            <pc:docMk/>
            <pc:sldMk cId="0" sldId="258"/>
            <ac:spMk id="4" creationId="{0BC0411E-9C44-4518-A71A-5642092FE3E0}"/>
          </ac:spMkLst>
        </pc:spChg>
        <pc:spChg chg="mod">
          <ac:chgData name="Raymond" userId="587f6a29-cfac-4975-a4f8-0d65ace1fd6e" providerId="ADAL" clId="{5C220708-754D-4437-B712-90FD8A0F882F}" dt="2025-06-23T17:11:28.216" v="138" actId="20577"/>
          <ac:spMkLst>
            <pc:docMk/>
            <pc:sldMk cId="0" sldId="258"/>
            <ac:spMk id="5" creationId="{B124B0C0-F529-4F47-9423-581EF17D55D3}"/>
          </ac:spMkLst>
        </pc:spChg>
      </pc:sldChg>
      <pc:sldChg chg="modSp mod ord">
        <pc:chgData name="Raymond" userId="587f6a29-cfac-4975-a4f8-0d65ace1fd6e" providerId="ADAL" clId="{5C220708-754D-4437-B712-90FD8A0F882F}" dt="2025-06-23T18:49:59.368" v="1446" actId="1076"/>
        <pc:sldMkLst>
          <pc:docMk/>
          <pc:sldMk cId="0" sldId="259"/>
        </pc:sldMkLst>
        <pc:spChg chg="mod">
          <ac:chgData name="Raymond" userId="587f6a29-cfac-4975-a4f8-0d65ace1fd6e" providerId="ADAL" clId="{5C220708-754D-4437-B712-90FD8A0F882F}" dt="2025-06-23T18:49:49.149" v="1444" actId="113"/>
          <ac:spMkLst>
            <pc:docMk/>
            <pc:sldMk cId="0" sldId="259"/>
            <ac:spMk id="39" creationId="{00000000-0000-0000-0000-000000000000}"/>
          </ac:spMkLst>
        </pc:spChg>
        <pc:spChg chg="mod">
          <ac:chgData name="Raymond" userId="587f6a29-cfac-4975-a4f8-0d65ace1fd6e" providerId="ADAL" clId="{5C220708-754D-4437-B712-90FD8A0F882F}" dt="2025-06-23T18:49:55.142" v="1445" actId="1076"/>
          <ac:spMkLst>
            <pc:docMk/>
            <pc:sldMk cId="0" sldId="259"/>
            <ac:spMk id="40" creationId="{00000000-0000-0000-0000-000000000000}"/>
          </ac:spMkLst>
        </pc:spChg>
        <pc:spChg chg="mod">
          <ac:chgData name="Raymond" userId="587f6a29-cfac-4975-a4f8-0d65ace1fd6e" providerId="ADAL" clId="{5C220708-754D-4437-B712-90FD8A0F882F}" dt="2025-06-23T18:49:59.368" v="1446" actId="1076"/>
          <ac:spMkLst>
            <pc:docMk/>
            <pc:sldMk cId="0" sldId="259"/>
            <ac:spMk id="41" creationId="{00000000-0000-0000-0000-000000000000}"/>
          </ac:spMkLst>
        </pc:spChg>
      </pc:sldChg>
      <pc:sldChg chg="modSp mod">
        <pc:chgData name="Raymond" userId="587f6a29-cfac-4975-a4f8-0d65ace1fd6e" providerId="ADAL" clId="{5C220708-754D-4437-B712-90FD8A0F882F}" dt="2025-06-23T17:21:10.424" v="248" actId="113"/>
        <pc:sldMkLst>
          <pc:docMk/>
          <pc:sldMk cId="3447370064" sldId="260"/>
        </pc:sldMkLst>
        <pc:spChg chg="mod">
          <ac:chgData name="Raymond" userId="587f6a29-cfac-4975-a4f8-0d65ace1fd6e" providerId="ADAL" clId="{5C220708-754D-4437-B712-90FD8A0F882F}" dt="2025-06-23T17:17:53.492" v="227" actId="122"/>
          <ac:spMkLst>
            <pc:docMk/>
            <pc:sldMk cId="3447370064" sldId="260"/>
            <ac:spMk id="2" creationId="{062BB724-F645-2B20-9C3C-E84A11C4F326}"/>
          </ac:spMkLst>
        </pc:spChg>
        <pc:graphicFrameChg chg="mod">
          <ac:chgData name="Raymond" userId="587f6a29-cfac-4975-a4f8-0d65ace1fd6e" providerId="ADAL" clId="{5C220708-754D-4437-B712-90FD8A0F882F}" dt="2025-06-23T17:21:10.424" v="248" actId="113"/>
          <ac:graphicFrameMkLst>
            <pc:docMk/>
            <pc:sldMk cId="3447370064" sldId="260"/>
            <ac:graphicFrameMk id="7" creationId="{AFC40833-850A-E8EE-5D87-97ED29AEADD2}"/>
          </ac:graphicFrameMkLst>
        </pc:graphicFrameChg>
      </pc:sldChg>
      <pc:sldChg chg="modSp mod ord">
        <pc:chgData name="Raymond" userId="587f6a29-cfac-4975-a4f8-0d65ace1fd6e" providerId="ADAL" clId="{5C220708-754D-4437-B712-90FD8A0F882F}" dt="2025-06-23T18:50:07.494" v="1448"/>
        <pc:sldMkLst>
          <pc:docMk/>
          <pc:sldMk cId="3279056498" sldId="267"/>
        </pc:sldMkLst>
        <pc:spChg chg="mod">
          <ac:chgData name="Raymond" userId="587f6a29-cfac-4975-a4f8-0d65ace1fd6e" providerId="ADAL" clId="{5C220708-754D-4437-B712-90FD8A0F882F}" dt="2025-06-23T18:44:32.725" v="1364" actId="1076"/>
          <ac:spMkLst>
            <pc:docMk/>
            <pc:sldMk cId="3279056498" sldId="267"/>
            <ac:spMk id="9" creationId="{E5110DA7-C46C-4914-A92D-42A568764519}"/>
          </ac:spMkLst>
        </pc:spChg>
      </pc:sldChg>
      <pc:sldChg chg="modSp mod ord">
        <pc:chgData name="Raymond" userId="587f6a29-cfac-4975-a4f8-0d65ace1fd6e" providerId="ADAL" clId="{5C220708-754D-4437-B712-90FD8A0F882F}" dt="2025-06-20T23:53:48.309" v="96"/>
        <pc:sldMkLst>
          <pc:docMk/>
          <pc:sldMk cId="0" sldId="268"/>
        </pc:sldMkLst>
        <pc:spChg chg="mod">
          <ac:chgData name="Raymond" userId="587f6a29-cfac-4975-a4f8-0d65ace1fd6e" providerId="ADAL" clId="{5C220708-754D-4437-B712-90FD8A0F882F}" dt="2025-06-20T23:51:06.316" v="2" actId="1076"/>
          <ac:spMkLst>
            <pc:docMk/>
            <pc:sldMk cId="0" sldId="268"/>
            <ac:spMk id="3" creationId="{00000000-0000-0000-0000-000000000000}"/>
          </ac:spMkLst>
        </pc:spChg>
      </pc:sldChg>
      <pc:sldChg chg="modSp mod">
        <pc:chgData name="Raymond" userId="587f6a29-cfac-4975-a4f8-0d65ace1fd6e" providerId="ADAL" clId="{5C220708-754D-4437-B712-90FD8A0F882F}" dt="2025-06-23T16:29:21.993" v="125" actId="1076"/>
        <pc:sldMkLst>
          <pc:docMk/>
          <pc:sldMk cId="0" sldId="269"/>
        </pc:sldMkLst>
        <pc:picChg chg="mod">
          <ac:chgData name="Raymond" userId="587f6a29-cfac-4975-a4f8-0d65ace1fd6e" providerId="ADAL" clId="{5C220708-754D-4437-B712-90FD8A0F882F}" dt="2025-06-23T16:29:21.993" v="125" actId="1076"/>
          <ac:picMkLst>
            <pc:docMk/>
            <pc:sldMk cId="0" sldId="269"/>
            <ac:picMk id="3" creationId="{00000000-0000-0000-0000-000000000000}"/>
          </ac:picMkLst>
        </pc:picChg>
      </pc:sldChg>
      <pc:sldChg chg="modSp mod">
        <pc:chgData name="Raymond" userId="587f6a29-cfac-4975-a4f8-0d65ace1fd6e" providerId="ADAL" clId="{5C220708-754D-4437-B712-90FD8A0F882F}" dt="2025-06-23T18:05:55.630" v="805" actId="20577"/>
        <pc:sldMkLst>
          <pc:docMk/>
          <pc:sldMk cId="3276683943" sldId="270"/>
        </pc:sldMkLst>
        <pc:spChg chg="mod">
          <ac:chgData name="Raymond" userId="587f6a29-cfac-4975-a4f8-0d65ace1fd6e" providerId="ADAL" clId="{5C220708-754D-4437-B712-90FD8A0F882F}" dt="2025-06-23T18:05:55.630" v="805" actId="20577"/>
          <ac:spMkLst>
            <pc:docMk/>
            <pc:sldMk cId="3276683943" sldId="270"/>
            <ac:spMk id="2" creationId="{062BB724-F645-2B20-9C3C-E84A11C4F326}"/>
          </ac:spMkLst>
        </pc:spChg>
      </pc:sldChg>
      <pc:sldChg chg="modSp mod">
        <pc:chgData name="Raymond" userId="587f6a29-cfac-4975-a4f8-0d65ace1fd6e" providerId="ADAL" clId="{5C220708-754D-4437-B712-90FD8A0F882F}" dt="2025-06-23T16:25:07.591" v="102" actId="1076"/>
        <pc:sldMkLst>
          <pc:docMk/>
          <pc:sldMk cId="4182546531" sldId="272"/>
        </pc:sldMkLst>
        <pc:spChg chg="mod">
          <ac:chgData name="Raymond" userId="587f6a29-cfac-4975-a4f8-0d65ace1fd6e" providerId="ADAL" clId="{5C220708-754D-4437-B712-90FD8A0F882F}" dt="2025-06-23T16:25:07.591" v="102" actId="1076"/>
          <ac:spMkLst>
            <pc:docMk/>
            <pc:sldMk cId="4182546531" sldId="272"/>
            <ac:spMk id="7" creationId="{40B16BAD-86DF-B3FA-D0BB-E27A35131F46}"/>
          </ac:spMkLst>
        </pc:spChg>
      </pc:sldChg>
      <pc:sldChg chg="modSp mod">
        <pc:chgData name="Raymond" userId="587f6a29-cfac-4975-a4f8-0d65ace1fd6e" providerId="ADAL" clId="{5C220708-754D-4437-B712-90FD8A0F882F}" dt="2025-06-23T16:28:00.795" v="114" actId="20577"/>
        <pc:sldMkLst>
          <pc:docMk/>
          <pc:sldMk cId="2389853392" sldId="301"/>
        </pc:sldMkLst>
        <pc:spChg chg="mod">
          <ac:chgData name="Raymond" userId="587f6a29-cfac-4975-a4f8-0d65ace1fd6e" providerId="ADAL" clId="{5C220708-754D-4437-B712-90FD8A0F882F}" dt="2025-06-23T16:28:00.795" v="114" actId="20577"/>
          <ac:spMkLst>
            <pc:docMk/>
            <pc:sldMk cId="2389853392" sldId="301"/>
            <ac:spMk id="2" creationId="{062BB724-F645-2B20-9C3C-E84A11C4F326}"/>
          </ac:spMkLst>
        </pc:spChg>
        <pc:spChg chg="mod">
          <ac:chgData name="Raymond" userId="587f6a29-cfac-4975-a4f8-0d65ace1fd6e" providerId="ADAL" clId="{5C220708-754D-4437-B712-90FD8A0F882F}" dt="2025-06-23T16:27:54.648" v="113" actId="20577"/>
          <ac:spMkLst>
            <pc:docMk/>
            <pc:sldMk cId="2389853392" sldId="301"/>
            <ac:spMk id="6" creationId="{EF0DDC49-2907-455D-A091-A606A2899BCD}"/>
          </ac:spMkLst>
        </pc:spChg>
      </pc:sldChg>
      <pc:sldChg chg="ord">
        <pc:chgData name="Raymond" userId="587f6a29-cfac-4975-a4f8-0d65ace1fd6e" providerId="ADAL" clId="{5C220708-754D-4437-B712-90FD8A0F882F}" dt="2025-06-23T17:22:09.203" v="250"/>
        <pc:sldMkLst>
          <pc:docMk/>
          <pc:sldMk cId="3518393663" sldId="303"/>
        </pc:sldMkLst>
      </pc:sldChg>
      <pc:sldChg chg="modSp mod">
        <pc:chgData name="Raymond" userId="587f6a29-cfac-4975-a4f8-0d65ace1fd6e" providerId="ADAL" clId="{5C220708-754D-4437-B712-90FD8A0F882F}" dt="2025-06-23T16:28:26.013" v="116" actId="20577"/>
        <pc:sldMkLst>
          <pc:docMk/>
          <pc:sldMk cId="3814565194" sldId="304"/>
        </pc:sldMkLst>
        <pc:spChg chg="mod">
          <ac:chgData name="Raymond" userId="587f6a29-cfac-4975-a4f8-0d65ace1fd6e" providerId="ADAL" clId="{5C220708-754D-4437-B712-90FD8A0F882F}" dt="2025-06-23T16:28:26.013" v="116" actId="20577"/>
          <ac:spMkLst>
            <pc:docMk/>
            <pc:sldMk cId="3814565194" sldId="304"/>
            <ac:spMk id="6" creationId="{36E36269-9CA7-580D-C86F-746101B4DE03}"/>
          </ac:spMkLst>
        </pc:spChg>
      </pc:sldChg>
      <pc:sldChg chg="ord">
        <pc:chgData name="Raymond" userId="587f6a29-cfac-4975-a4f8-0d65ace1fd6e" providerId="ADAL" clId="{5C220708-754D-4437-B712-90FD8A0F882F}" dt="2025-06-23T18:06:20.630" v="807"/>
        <pc:sldMkLst>
          <pc:docMk/>
          <pc:sldMk cId="1224999060" sldId="306"/>
        </pc:sldMkLst>
      </pc:sldChg>
      <pc:sldChg chg="ord">
        <pc:chgData name="Raymond" userId="587f6a29-cfac-4975-a4f8-0d65ace1fd6e" providerId="ADAL" clId="{5C220708-754D-4437-B712-90FD8A0F882F}" dt="2025-06-23T18:06:20.630" v="807"/>
        <pc:sldMkLst>
          <pc:docMk/>
          <pc:sldMk cId="2798416143" sldId="308"/>
        </pc:sldMkLst>
      </pc:sldChg>
      <pc:sldChg chg="ord">
        <pc:chgData name="Raymond" userId="587f6a29-cfac-4975-a4f8-0d65ace1fd6e" providerId="ADAL" clId="{5C220708-754D-4437-B712-90FD8A0F882F}" dt="2025-06-23T17:24:40.156" v="254"/>
        <pc:sldMkLst>
          <pc:docMk/>
          <pc:sldMk cId="3096743444" sldId="317"/>
        </pc:sldMkLst>
      </pc:sldChg>
      <pc:sldChg chg="modSp mod">
        <pc:chgData name="Raymond" userId="587f6a29-cfac-4975-a4f8-0d65ace1fd6e" providerId="ADAL" clId="{5C220708-754D-4437-B712-90FD8A0F882F}" dt="2025-06-23T17:19:35.275" v="247" actId="20577"/>
        <pc:sldMkLst>
          <pc:docMk/>
          <pc:sldMk cId="3784577598" sldId="319"/>
        </pc:sldMkLst>
        <pc:spChg chg="mod">
          <ac:chgData name="Raymond" userId="587f6a29-cfac-4975-a4f8-0d65ace1fd6e" providerId="ADAL" clId="{5C220708-754D-4437-B712-90FD8A0F882F}" dt="2025-06-23T17:19:35.275" v="247" actId="20577"/>
          <ac:spMkLst>
            <pc:docMk/>
            <pc:sldMk cId="3784577598" sldId="319"/>
            <ac:spMk id="3" creationId="{E88E0CD9-D055-41BD-A6FB-938E0181AA7C}"/>
          </ac:spMkLst>
        </pc:spChg>
      </pc:sldChg>
      <pc:sldChg chg="ord">
        <pc:chgData name="Raymond" userId="587f6a29-cfac-4975-a4f8-0d65ace1fd6e" providerId="ADAL" clId="{5C220708-754D-4437-B712-90FD8A0F882F}" dt="2025-06-20T23:50:27.073" v="1"/>
        <pc:sldMkLst>
          <pc:docMk/>
          <pc:sldMk cId="3859116892" sldId="323"/>
        </pc:sldMkLst>
      </pc:sldChg>
      <pc:sldChg chg="addSp modSp mod">
        <pc:chgData name="Raymond" userId="587f6a29-cfac-4975-a4f8-0d65ace1fd6e" providerId="ADAL" clId="{5C220708-754D-4437-B712-90FD8A0F882F}" dt="2025-06-23T18:37:59.080" v="1321" actId="1076"/>
        <pc:sldMkLst>
          <pc:docMk/>
          <pc:sldMk cId="1249267683" sldId="327"/>
        </pc:sldMkLst>
        <pc:spChg chg="mod">
          <ac:chgData name="Raymond" userId="587f6a29-cfac-4975-a4f8-0d65ace1fd6e" providerId="ADAL" clId="{5C220708-754D-4437-B712-90FD8A0F882F}" dt="2025-06-23T18:37:59.080" v="1321" actId="1076"/>
          <ac:spMkLst>
            <pc:docMk/>
            <pc:sldMk cId="1249267683" sldId="327"/>
            <ac:spMk id="2" creationId="{C6E6307D-5251-415D-9A08-229D50C13E56}"/>
          </ac:spMkLst>
        </pc:spChg>
        <pc:spChg chg="mod">
          <ac:chgData name="Raymond" userId="587f6a29-cfac-4975-a4f8-0d65ace1fd6e" providerId="ADAL" clId="{5C220708-754D-4437-B712-90FD8A0F882F}" dt="2025-06-23T18:37:46.721" v="1318" actId="1076"/>
          <ac:spMkLst>
            <pc:docMk/>
            <pc:sldMk cId="1249267683" sldId="327"/>
            <ac:spMk id="7" creationId="{31E2C159-B7E4-744E-3DB1-B81AA7D110B1}"/>
          </ac:spMkLst>
        </pc:spChg>
        <pc:picChg chg="add mod">
          <ac:chgData name="Raymond" userId="587f6a29-cfac-4975-a4f8-0d65ace1fd6e" providerId="ADAL" clId="{5C220708-754D-4437-B712-90FD8A0F882F}" dt="2025-06-23T18:37:51.862" v="1319" actId="14100"/>
          <ac:picMkLst>
            <pc:docMk/>
            <pc:sldMk cId="1249267683" sldId="327"/>
            <ac:picMk id="3" creationId="{9FD969E0-BEF9-4B12-A109-5803051CF352}"/>
          </ac:picMkLst>
        </pc:picChg>
        <pc:picChg chg="mod">
          <ac:chgData name="Raymond" userId="587f6a29-cfac-4975-a4f8-0d65ace1fd6e" providerId="ADAL" clId="{5C220708-754D-4437-B712-90FD8A0F882F}" dt="2025-06-23T18:37:22.782" v="1315" actId="1076"/>
          <ac:picMkLst>
            <pc:docMk/>
            <pc:sldMk cId="1249267683" sldId="327"/>
            <ac:picMk id="5" creationId="{49C80503-5911-4BAE-8AFB-5A447246C759}"/>
          </ac:picMkLst>
        </pc:picChg>
      </pc:sldChg>
      <pc:sldChg chg="addSp modSp mod">
        <pc:chgData name="Raymond" userId="587f6a29-cfac-4975-a4f8-0d65ace1fd6e" providerId="ADAL" clId="{5C220708-754D-4437-B712-90FD8A0F882F}" dt="2025-06-23T18:35:19.247" v="1276" actId="1076"/>
        <pc:sldMkLst>
          <pc:docMk/>
          <pc:sldMk cId="38630061" sldId="330"/>
        </pc:sldMkLst>
        <pc:spChg chg="mod">
          <ac:chgData name="Raymond" userId="587f6a29-cfac-4975-a4f8-0d65ace1fd6e" providerId="ADAL" clId="{5C220708-754D-4437-B712-90FD8A0F882F}" dt="2025-06-23T18:35:19.247" v="1276" actId="1076"/>
          <ac:spMkLst>
            <pc:docMk/>
            <pc:sldMk cId="38630061" sldId="330"/>
            <ac:spMk id="2" creationId="{FE81C351-D2BD-49ED-B270-CB0A944358AE}"/>
          </ac:spMkLst>
        </pc:spChg>
        <pc:spChg chg="mod">
          <ac:chgData name="Raymond" userId="587f6a29-cfac-4975-a4f8-0d65ace1fd6e" providerId="ADAL" clId="{5C220708-754D-4437-B712-90FD8A0F882F}" dt="2025-06-23T18:35:12.963" v="1275" actId="1076"/>
          <ac:spMkLst>
            <pc:docMk/>
            <pc:sldMk cId="38630061" sldId="330"/>
            <ac:spMk id="4" creationId="{77BDE78E-B4F7-470F-B836-1A4C7F7CAE79}"/>
          </ac:spMkLst>
        </pc:spChg>
        <pc:picChg chg="mod">
          <ac:chgData name="Raymond" userId="587f6a29-cfac-4975-a4f8-0d65ace1fd6e" providerId="ADAL" clId="{5C220708-754D-4437-B712-90FD8A0F882F}" dt="2025-06-23T18:35:01.780" v="1272" actId="14100"/>
          <ac:picMkLst>
            <pc:docMk/>
            <pc:sldMk cId="38630061" sldId="330"/>
            <ac:picMk id="5" creationId="{70C4C09C-6DBF-479E-8B50-C2D4CAED4531}"/>
          </ac:picMkLst>
        </pc:picChg>
        <pc:picChg chg="add mod">
          <ac:chgData name="Raymond" userId="587f6a29-cfac-4975-a4f8-0d65ace1fd6e" providerId="ADAL" clId="{5C220708-754D-4437-B712-90FD8A0F882F}" dt="2025-06-23T18:35:07.575" v="1274" actId="1076"/>
          <ac:picMkLst>
            <pc:docMk/>
            <pc:sldMk cId="38630061" sldId="330"/>
            <ac:picMk id="1026" creationId="{E95B9C96-ED55-4B3C-A77F-D4F3A00F62C2}"/>
          </ac:picMkLst>
        </pc:picChg>
      </pc:sldChg>
      <pc:sldChg chg="modSp mod">
        <pc:chgData name="Raymond" userId="587f6a29-cfac-4975-a4f8-0d65ace1fd6e" providerId="ADAL" clId="{5C220708-754D-4437-B712-90FD8A0F882F}" dt="2025-06-23T18:07:29.114" v="809" actId="20577"/>
        <pc:sldMkLst>
          <pc:docMk/>
          <pc:sldMk cId="1618953145" sldId="332"/>
        </pc:sldMkLst>
        <pc:spChg chg="mod">
          <ac:chgData name="Raymond" userId="587f6a29-cfac-4975-a4f8-0d65ace1fd6e" providerId="ADAL" clId="{5C220708-754D-4437-B712-90FD8A0F882F}" dt="2025-06-23T18:07:29.114" v="809" actId="20577"/>
          <ac:spMkLst>
            <pc:docMk/>
            <pc:sldMk cId="1618953145" sldId="332"/>
            <ac:spMk id="10" creationId="{726E7CFB-C832-4141-B4E1-73173141387A}"/>
          </ac:spMkLst>
        </pc:spChg>
      </pc:sldChg>
      <pc:sldChg chg="addSp modSp mod">
        <pc:chgData name="Raymond" userId="587f6a29-cfac-4975-a4f8-0d65ace1fd6e" providerId="ADAL" clId="{5C220708-754D-4437-B712-90FD8A0F882F}" dt="2025-06-23T16:29:04.629" v="123" actId="1076"/>
        <pc:sldMkLst>
          <pc:docMk/>
          <pc:sldMk cId="0" sldId="333"/>
        </pc:sldMkLst>
        <pc:spChg chg="mod">
          <ac:chgData name="Raymond" userId="587f6a29-cfac-4975-a4f8-0d65ace1fd6e" providerId="ADAL" clId="{5C220708-754D-4437-B712-90FD8A0F882F}" dt="2025-06-23T16:28:54.165" v="122" actId="20577"/>
          <ac:spMkLst>
            <pc:docMk/>
            <pc:sldMk cId="0" sldId="333"/>
            <ac:spMk id="3" creationId="{00000000-0000-0000-0000-000000000000}"/>
          </ac:spMkLst>
        </pc:spChg>
        <pc:picChg chg="mod">
          <ac:chgData name="Raymond" userId="587f6a29-cfac-4975-a4f8-0d65ace1fd6e" providerId="ADAL" clId="{5C220708-754D-4437-B712-90FD8A0F882F}" dt="2025-06-20T23:53:30.181" v="93" actId="1076"/>
          <ac:picMkLst>
            <pc:docMk/>
            <pc:sldMk cId="0" sldId="333"/>
            <ac:picMk id="2" creationId="{00000000-0000-0000-0000-000000000000}"/>
          </ac:picMkLst>
        </pc:picChg>
        <pc:picChg chg="add mod">
          <ac:chgData name="Raymond" userId="587f6a29-cfac-4975-a4f8-0d65ace1fd6e" providerId="ADAL" clId="{5C220708-754D-4437-B712-90FD8A0F882F}" dt="2025-06-23T16:29:04.629" v="123" actId="1076"/>
          <ac:picMkLst>
            <pc:docMk/>
            <pc:sldMk cId="0" sldId="333"/>
            <ac:picMk id="4" creationId="{9C92EF66-1E60-4B64-8D51-76564BE460E3}"/>
          </ac:picMkLst>
        </pc:picChg>
      </pc:sldChg>
      <pc:sldChg chg="modSp mod">
        <pc:chgData name="Raymond" userId="587f6a29-cfac-4975-a4f8-0d65ace1fd6e" providerId="ADAL" clId="{5C220708-754D-4437-B712-90FD8A0F882F}" dt="2025-06-23T18:04:13.871" v="802" actId="20577"/>
        <pc:sldMkLst>
          <pc:docMk/>
          <pc:sldMk cId="0" sldId="335"/>
        </pc:sldMkLst>
        <pc:spChg chg="mod">
          <ac:chgData name="Raymond" userId="587f6a29-cfac-4975-a4f8-0d65ace1fd6e" providerId="ADAL" clId="{5C220708-754D-4437-B712-90FD8A0F882F}" dt="2025-06-23T18:04:13.871" v="802" actId="20577"/>
          <ac:spMkLst>
            <pc:docMk/>
            <pc:sldMk cId="0" sldId="335"/>
            <ac:spMk id="5" creationId="{00000000-0000-0000-0000-000000000000}"/>
          </ac:spMkLst>
        </pc:spChg>
      </pc:sldChg>
      <pc:sldChg chg="modSp mod">
        <pc:chgData name="Raymond" userId="587f6a29-cfac-4975-a4f8-0d65ace1fd6e" providerId="ADAL" clId="{5C220708-754D-4437-B712-90FD8A0F882F}" dt="2025-06-23T17:27:34.928" v="313" actId="20577"/>
        <pc:sldMkLst>
          <pc:docMk/>
          <pc:sldMk cId="0" sldId="336"/>
        </pc:sldMkLst>
        <pc:spChg chg="mod">
          <ac:chgData name="Raymond" userId="587f6a29-cfac-4975-a4f8-0d65ace1fd6e" providerId="ADAL" clId="{5C220708-754D-4437-B712-90FD8A0F882F}" dt="2025-06-23T17:27:34.928" v="313" actId="20577"/>
          <ac:spMkLst>
            <pc:docMk/>
            <pc:sldMk cId="0" sldId="336"/>
            <ac:spMk id="4" creationId="{00000000-0000-0000-0000-000000000000}"/>
          </ac:spMkLst>
        </pc:spChg>
        <pc:picChg chg="mod">
          <ac:chgData name="Raymond" userId="587f6a29-cfac-4975-a4f8-0d65ace1fd6e" providerId="ADAL" clId="{5C220708-754D-4437-B712-90FD8A0F882F}" dt="2025-06-23T17:27:09.895" v="299" actId="1076"/>
          <ac:picMkLst>
            <pc:docMk/>
            <pc:sldMk cId="0" sldId="336"/>
            <ac:picMk id="3" creationId="{00000000-0000-0000-0000-000000000000}"/>
          </ac:picMkLst>
        </pc:picChg>
      </pc:sldChg>
      <pc:sldChg chg="addSp modSp mod">
        <pc:chgData name="Raymond" userId="587f6a29-cfac-4975-a4f8-0d65ace1fd6e" providerId="ADAL" clId="{5C220708-754D-4437-B712-90FD8A0F882F}" dt="2025-06-23T18:02:49.756" v="801" actId="20577"/>
        <pc:sldMkLst>
          <pc:docMk/>
          <pc:sldMk cId="1183658220" sldId="339"/>
        </pc:sldMkLst>
        <pc:spChg chg="mod">
          <ac:chgData name="Raymond" userId="587f6a29-cfac-4975-a4f8-0d65ace1fd6e" providerId="ADAL" clId="{5C220708-754D-4437-B712-90FD8A0F882F}" dt="2025-06-23T17:58:43.926" v="551" actId="14100"/>
          <ac:spMkLst>
            <pc:docMk/>
            <pc:sldMk cId="1183658220" sldId="339"/>
            <ac:spMk id="2" creationId="{75619C19-6B56-4388-BD8F-E87BDE3FA70F}"/>
          </ac:spMkLst>
        </pc:spChg>
        <pc:spChg chg="add mod">
          <ac:chgData name="Raymond" userId="587f6a29-cfac-4975-a4f8-0d65ace1fd6e" providerId="ADAL" clId="{5C220708-754D-4437-B712-90FD8A0F882F}" dt="2025-06-23T18:02:49.756" v="801" actId="20577"/>
          <ac:spMkLst>
            <pc:docMk/>
            <pc:sldMk cId="1183658220" sldId="339"/>
            <ac:spMk id="3" creationId="{63D527E7-904E-452B-90F5-A9305B410F34}"/>
          </ac:spMkLst>
        </pc:spChg>
        <pc:picChg chg="mod">
          <ac:chgData name="Raymond" userId="587f6a29-cfac-4975-a4f8-0d65ace1fd6e" providerId="ADAL" clId="{5C220708-754D-4437-B712-90FD8A0F882F}" dt="2025-06-23T17:58:36.891" v="549" actId="1076"/>
          <ac:picMkLst>
            <pc:docMk/>
            <pc:sldMk cId="1183658220" sldId="339"/>
            <ac:picMk id="4" creationId="{5D3BA9FF-14B9-45FD-97E1-72C065B5B4FC}"/>
          </ac:picMkLst>
        </pc:picChg>
      </pc:sldChg>
      <pc:sldChg chg="modSp mod">
        <pc:chgData name="Raymond" userId="587f6a29-cfac-4975-a4f8-0d65ace1fd6e" providerId="ADAL" clId="{5C220708-754D-4437-B712-90FD8A0F882F}" dt="2025-06-23T17:54:21.050" v="473" actId="113"/>
        <pc:sldMkLst>
          <pc:docMk/>
          <pc:sldMk cId="3107136981" sldId="341"/>
        </pc:sldMkLst>
        <pc:spChg chg="mod">
          <ac:chgData name="Raymond" userId="587f6a29-cfac-4975-a4f8-0d65ace1fd6e" providerId="ADAL" clId="{5C220708-754D-4437-B712-90FD8A0F882F}" dt="2025-06-23T17:54:21.050" v="473" actId="113"/>
          <ac:spMkLst>
            <pc:docMk/>
            <pc:sldMk cId="3107136981" sldId="341"/>
            <ac:spMk id="2" creationId="{73BDC7C1-B278-48B3-A145-93E529083569}"/>
          </ac:spMkLst>
        </pc:spChg>
      </pc:sldChg>
      <pc:sldChg chg="delSp mod">
        <pc:chgData name="Raymond" userId="587f6a29-cfac-4975-a4f8-0d65ace1fd6e" providerId="ADAL" clId="{5C220708-754D-4437-B712-90FD8A0F882F}" dt="2025-06-23T18:53:13.683" v="1449" actId="21"/>
        <pc:sldMkLst>
          <pc:docMk/>
          <pc:sldMk cId="3222225583" sldId="342"/>
        </pc:sldMkLst>
        <pc:picChg chg="del">
          <ac:chgData name="Raymond" userId="587f6a29-cfac-4975-a4f8-0d65ace1fd6e" providerId="ADAL" clId="{5C220708-754D-4437-B712-90FD8A0F882F}" dt="2025-06-23T18:53:13.683" v="1449" actId="21"/>
          <ac:picMkLst>
            <pc:docMk/>
            <pc:sldMk cId="3222225583" sldId="342"/>
            <ac:picMk id="4" creationId="{E896A6AC-1DAB-4369-A52D-43AF34723928}"/>
          </ac:picMkLst>
        </pc:picChg>
      </pc:sldChg>
      <pc:sldChg chg="addSp modSp mod">
        <pc:chgData name="Raymond" userId="587f6a29-cfac-4975-a4f8-0d65ace1fd6e" providerId="ADAL" clId="{5C220708-754D-4437-B712-90FD8A0F882F}" dt="2025-06-23T18:53:43.571" v="1462" actId="20577"/>
        <pc:sldMkLst>
          <pc:docMk/>
          <pc:sldMk cId="1408791722" sldId="343"/>
        </pc:sldMkLst>
        <pc:spChg chg="mod">
          <ac:chgData name="Raymond" userId="587f6a29-cfac-4975-a4f8-0d65ace1fd6e" providerId="ADAL" clId="{5C220708-754D-4437-B712-90FD8A0F882F}" dt="2025-06-23T18:53:43.571" v="1462" actId="20577"/>
          <ac:spMkLst>
            <pc:docMk/>
            <pc:sldMk cId="1408791722" sldId="343"/>
            <ac:spMk id="2" creationId="{DE1C103B-7688-45A4-9492-D6F87D9B6151}"/>
          </ac:spMkLst>
        </pc:spChg>
        <pc:spChg chg="mod">
          <ac:chgData name="Raymond" userId="587f6a29-cfac-4975-a4f8-0d65ace1fd6e" providerId="ADAL" clId="{5C220708-754D-4437-B712-90FD8A0F882F}" dt="2025-06-23T18:53:18.883" v="1450" actId="1076"/>
          <ac:spMkLst>
            <pc:docMk/>
            <pc:sldMk cId="1408791722" sldId="343"/>
            <ac:spMk id="7" creationId="{3D4FABBC-EEFE-4A35-B5C1-08739CB19F06}"/>
          </ac:spMkLst>
        </pc:spChg>
        <pc:picChg chg="add mod">
          <ac:chgData name="Raymond" userId="587f6a29-cfac-4975-a4f8-0d65ace1fd6e" providerId="ADAL" clId="{5C220708-754D-4437-B712-90FD8A0F882F}" dt="2025-06-23T18:53:26.121" v="1452" actId="1076"/>
          <ac:picMkLst>
            <pc:docMk/>
            <pc:sldMk cId="1408791722" sldId="343"/>
            <ac:picMk id="3" creationId="{29F6F3A6-76A3-4B6D-B399-4C33F5A69FDF}"/>
          </ac:picMkLst>
        </pc:picChg>
      </pc:sldChg>
      <pc:sldChg chg="ord">
        <pc:chgData name="Raymond" userId="587f6a29-cfac-4975-a4f8-0d65ace1fd6e" providerId="ADAL" clId="{5C220708-754D-4437-B712-90FD8A0F882F}" dt="2025-06-23T18:55:58.228" v="1464"/>
        <pc:sldMkLst>
          <pc:docMk/>
          <pc:sldMk cId="4250071070" sldId="344"/>
        </pc:sldMkLst>
      </pc:sldChg>
      <pc:sldChg chg="ord">
        <pc:chgData name="Raymond" userId="587f6a29-cfac-4975-a4f8-0d65ace1fd6e" providerId="ADAL" clId="{5C220708-754D-4437-B712-90FD8A0F882F}" dt="2025-06-23T18:55:58.228" v="1464"/>
        <pc:sldMkLst>
          <pc:docMk/>
          <pc:sldMk cId="1801502732" sldId="345"/>
        </pc:sldMkLst>
      </pc:sldChg>
      <pc:sldChg chg="ord">
        <pc:chgData name="Raymond" userId="587f6a29-cfac-4975-a4f8-0d65ace1fd6e" providerId="ADAL" clId="{5C220708-754D-4437-B712-90FD8A0F882F}" dt="2025-06-23T18:55:58.228" v="1464"/>
        <pc:sldMkLst>
          <pc:docMk/>
          <pc:sldMk cId="3513903059" sldId="348"/>
        </pc:sldMkLst>
      </pc:sldChg>
      <pc:sldChg chg="ord">
        <pc:chgData name="Raymond" userId="587f6a29-cfac-4975-a4f8-0d65ace1fd6e" providerId="ADAL" clId="{5C220708-754D-4437-B712-90FD8A0F882F}" dt="2025-06-23T17:24:20.651" v="252"/>
        <pc:sldMkLst>
          <pc:docMk/>
          <pc:sldMk cId="2815690514" sldId="351"/>
        </pc:sldMkLst>
      </pc:sldChg>
      <pc:sldChg chg="modSp mod">
        <pc:chgData name="Raymond" userId="587f6a29-cfac-4975-a4f8-0d65ace1fd6e" providerId="ADAL" clId="{5C220708-754D-4437-B712-90FD8A0F882F}" dt="2025-06-23T18:27:19.553" v="1246" actId="20577"/>
        <pc:sldMkLst>
          <pc:docMk/>
          <pc:sldMk cId="3472770341" sldId="357"/>
        </pc:sldMkLst>
        <pc:spChg chg="mod">
          <ac:chgData name="Raymond" userId="587f6a29-cfac-4975-a4f8-0d65ace1fd6e" providerId="ADAL" clId="{5C220708-754D-4437-B712-90FD8A0F882F}" dt="2025-06-23T17:13:55.805" v="140" actId="6549"/>
          <ac:spMkLst>
            <pc:docMk/>
            <pc:sldMk cId="3472770341" sldId="357"/>
            <ac:spMk id="4" creationId="{0BC0411E-9C44-4518-A71A-5642092FE3E0}"/>
          </ac:spMkLst>
        </pc:spChg>
        <pc:spChg chg="mod">
          <ac:chgData name="Raymond" userId="587f6a29-cfac-4975-a4f8-0d65ace1fd6e" providerId="ADAL" clId="{5C220708-754D-4437-B712-90FD8A0F882F}" dt="2025-06-23T17:14:13.318" v="141" actId="1076"/>
          <ac:spMkLst>
            <pc:docMk/>
            <pc:sldMk cId="3472770341" sldId="357"/>
            <ac:spMk id="5" creationId="{B124B0C0-F529-4F47-9423-581EF17D55D3}"/>
          </ac:spMkLst>
        </pc:spChg>
        <pc:spChg chg="mod">
          <ac:chgData name="Raymond" userId="587f6a29-cfac-4975-a4f8-0d65ace1fd6e" providerId="ADAL" clId="{5C220708-754D-4437-B712-90FD8A0F882F}" dt="2025-06-23T18:27:19.553" v="1246" actId="20577"/>
          <ac:spMkLst>
            <pc:docMk/>
            <pc:sldMk cId="3472770341" sldId="357"/>
            <ac:spMk id="33" creationId="{00000000-0000-0000-0000-000000000000}"/>
          </ac:spMkLst>
        </pc:spChg>
      </pc:sldChg>
      <pc:sldChg chg="addSp delSp modSp mod">
        <pc:chgData name="Raymond" userId="587f6a29-cfac-4975-a4f8-0d65ace1fd6e" providerId="ADAL" clId="{5C220708-754D-4437-B712-90FD8A0F882F}" dt="2025-06-23T17:57:33.458" v="548" actId="20577"/>
        <pc:sldMkLst>
          <pc:docMk/>
          <pc:sldMk cId="3319520429" sldId="358"/>
        </pc:sldMkLst>
        <pc:spChg chg="del">
          <ac:chgData name="Raymond" userId="587f6a29-cfac-4975-a4f8-0d65ace1fd6e" providerId="ADAL" clId="{5C220708-754D-4437-B712-90FD8A0F882F}" dt="2025-06-23T17:55:03.747" v="476" actId="478"/>
          <ac:spMkLst>
            <pc:docMk/>
            <pc:sldMk cId="3319520429" sldId="358"/>
            <ac:spMk id="2" creationId="{C2BD4A95-6276-466F-8919-D660EF7CBF25}"/>
          </ac:spMkLst>
        </pc:spChg>
        <pc:spChg chg="add mod">
          <ac:chgData name="Raymond" userId="587f6a29-cfac-4975-a4f8-0d65ace1fd6e" providerId="ADAL" clId="{5C220708-754D-4437-B712-90FD8A0F882F}" dt="2025-06-23T17:57:33.458" v="548" actId="20577"/>
          <ac:spMkLst>
            <pc:docMk/>
            <pc:sldMk cId="3319520429" sldId="358"/>
            <ac:spMk id="3" creationId="{C1E70B9B-798F-4563-9101-C3849E1F0C3C}"/>
          </ac:spMkLst>
        </pc:spChg>
        <pc:picChg chg="mod">
          <ac:chgData name="Raymond" userId="587f6a29-cfac-4975-a4f8-0d65ace1fd6e" providerId="ADAL" clId="{5C220708-754D-4437-B712-90FD8A0F882F}" dt="2025-06-23T17:55:14.167" v="478" actId="1076"/>
          <ac:picMkLst>
            <pc:docMk/>
            <pc:sldMk cId="3319520429" sldId="358"/>
            <ac:picMk id="9" creationId="{B683C9F2-2CD8-4F4C-A569-6C20FA416CD4}"/>
          </ac:picMkLst>
        </pc:picChg>
      </pc:sldChg>
      <pc:sldChg chg="ord">
        <pc:chgData name="Raymond" userId="587f6a29-cfac-4975-a4f8-0d65ace1fd6e" providerId="ADAL" clId="{5C220708-754D-4437-B712-90FD8A0F882F}" dt="2025-06-23T17:54:26.029" v="475"/>
        <pc:sldMkLst>
          <pc:docMk/>
          <pc:sldMk cId="3915300065" sldId="359"/>
        </pc:sldMkLst>
      </pc:sldChg>
      <pc:sldChg chg="addSp delSp modSp new mod">
        <pc:chgData name="Raymond" userId="587f6a29-cfac-4975-a4f8-0d65ace1fd6e" providerId="ADAL" clId="{5C220708-754D-4437-B712-90FD8A0F882F}" dt="2025-06-23T17:51:02.295" v="471" actId="20577"/>
        <pc:sldMkLst>
          <pc:docMk/>
          <pc:sldMk cId="1936939373" sldId="360"/>
        </pc:sldMkLst>
        <pc:spChg chg="mod">
          <ac:chgData name="Raymond" userId="587f6a29-cfac-4975-a4f8-0d65ace1fd6e" providerId="ADAL" clId="{5C220708-754D-4437-B712-90FD8A0F882F}" dt="2025-06-23T17:51:02.295" v="471" actId="20577"/>
          <ac:spMkLst>
            <pc:docMk/>
            <pc:sldMk cId="1936939373" sldId="360"/>
            <ac:spMk id="2" creationId="{7139109B-E20C-4D13-8746-B1FE3BC09DD7}"/>
          </ac:spMkLst>
        </pc:spChg>
        <pc:spChg chg="del">
          <ac:chgData name="Raymond" userId="587f6a29-cfac-4975-a4f8-0d65ace1fd6e" providerId="ADAL" clId="{5C220708-754D-4437-B712-90FD8A0F882F}" dt="2025-06-23T17:31:29.111" v="356" actId="478"/>
          <ac:spMkLst>
            <pc:docMk/>
            <pc:sldMk cId="1936939373" sldId="360"/>
            <ac:spMk id="3" creationId="{C16A1C3E-AEC1-41EC-ADD9-4406E50B52F8}"/>
          </ac:spMkLst>
        </pc:spChg>
        <pc:spChg chg="add mod">
          <ac:chgData name="Raymond" userId="587f6a29-cfac-4975-a4f8-0d65ace1fd6e" providerId="ADAL" clId="{5C220708-754D-4437-B712-90FD8A0F882F}" dt="2025-06-23T17:48:25.377" v="406" actId="1076"/>
          <ac:spMkLst>
            <pc:docMk/>
            <pc:sldMk cId="1936939373" sldId="360"/>
            <ac:spMk id="8" creationId="{F8E329E5-F5AC-4D63-A0E6-A624E08DE13D}"/>
          </ac:spMkLst>
        </pc:spChg>
        <pc:picChg chg="add mod">
          <ac:chgData name="Raymond" userId="587f6a29-cfac-4975-a4f8-0d65ace1fd6e" providerId="ADAL" clId="{5C220708-754D-4437-B712-90FD8A0F882F}" dt="2025-06-23T17:48:49.147" v="410" actId="1076"/>
          <ac:picMkLst>
            <pc:docMk/>
            <pc:sldMk cId="1936939373" sldId="360"/>
            <ac:picMk id="4" creationId="{0F2D0266-88E7-43B4-B568-B2FF8C6D4057}"/>
          </ac:picMkLst>
        </pc:picChg>
        <pc:picChg chg="add mod">
          <ac:chgData name="Raymond" userId="587f6a29-cfac-4975-a4f8-0d65ace1fd6e" providerId="ADAL" clId="{5C220708-754D-4437-B712-90FD8A0F882F}" dt="2025-06-23T17:37:32.899" v="363" actId="1076"/>
          <ac:picMkLst>
            <pc:docMk/>
            <pc:sldMk cId="1936939373" sldId="360"/>
            <ac:picMk id="5" creationId="{AF5B87FD-29F4-445E-8A98-367245AF68AC}"/>
          </ac:picMkLst>
        </pc:picChg>
        <pc:picChg chg="add del mod">
          <ac:chgData name="Raymond" userId="587f6a29-cfac-4975-a4f8-0d65ace1fd6e" providerId="ADAL" clId="{5C220708-754D-4437-B712-90FD8A0F882F}" dt="2025-06-23T17:42:00.372" v="367" actId="478"/>
          <ac:picMkLst>
            <pc:docMk/>
            <pc:sldMk cId="1936939373" sldId="360"/>
            <ac:picMk id="6" creationId="{FF16B23A-AB82-418D-9586-96B9EFEE6553}"/>
          </ac:picMkLst>
        </pc:picChg>
        <pc:picChg chg="add mod">
          <ac:chgData name="Raymond" userId="587f6a29-cfac-4975-a4f8-0d65ace1fd6e" providerId="ADAL" clId="{5C220708-754D-4437-B712-90FD8A0F882F}" dt="2025-06-23T17:48:07.442" v="405" actId="1076"/>
          <ac:picMkLst>
            <pc:docMk/>
            <pc:sldMk cId="1936939373" sldId="360"/>
            <ac:picMk id="7" creationId="{9ABBCA08-A332-400E-8558-2C9B3D344BC7}"/>
          </ac:picMkLst>
        </pc:picChg>
        <pc:picChg chg="add mod">
          <ac:chgData name="Raymond" userId="587f6a29-cfac-4975-a4f8-0d65ace1fd6e" providerId="ADAL" clId="{5C220708-754D-4437-B712-90FD8A0F882F}" dt="2025-06-23T17:48:47.188" v="409" actId="1076"/>
          <ac:picMkLst>
            <pc:docMk/>
            <pc:sldMk cId="1936939373" sldId="360"/>
            <ac:picMk id="9" creationId="{58B99940-43D6-4778-A5D1-EA4D5D665A77}"/>
          </ac:picMkLst>
        </pc:picChg>
      </pc:sldChg>
      <pc:sldChg chg="addSp modSp new mod">
        <pc:chgData name="Raymond" userId="587f6a29-cfac-4975-a4f8-0d65ace1fd6e" providerId="ADAL" clId="{5C220708-754D-4437-B712-90FD8A0F882F}" dt="2025-06-23T18:40:39.027" v="1325" actId="27636"/>
        <pc:sldMkLst>
          <pc:docMk/>
          <pc:sldMk cId="1454618719" sldId="361"/>
        </pc:sldMkLst>
        <pc:spChg chg="mod">
          <ac:chgData name="Raymond" userId="587f6a29-cfac-4975-a4f8-0d65ace1fd6e" providerId="ADAL" clId="{5C220708-754D-4437-B712-90FD8A0F882F}" dt="2025-06-23T18:16:47.552" v="924" actId="122"/>
          <ac:spMkLst>
            <pc:docMk/>
            <pc:sldMk cId="1454618719" sldId="361"/>
            <ac:spMk id="2" creationId="{6C8B55A4-AE74-48E4-9427-A28860D6FBCE}"/>
          </ac:spMkLst>
        </pc:spChg>
        <pc:spChg chg="mod">
          <ac:chgData name="Raymond" userId="587f6a29-cfac-4975-a4f8-0d65ace1fd6e" providerId="ADAL" clId="{5C220708-754D-4437-B712-90FD8A0F882F}" dt="2025-06-23T18:40:39.027" v="1325" actId="27636"/>
          <ac:spMkLst>
            <pc:docMk/>
            <pc:sldMk cId="1454618719" sldId="361"/>
            <ac:spMk id="3" creationId="{E413E3A9-B920-4D75-92F9-AAFD9D5F1E99}"/>
          </ac:spMkLst>
        </pc:spChg>
        <pc:picChg chg="add mod">
          <ac:chgData name="Raymond" userId="587f6a29-cfac-4975-a4f8-0d65ace1fd6e" providerId="ADAL" clId="{5C220708-754D-4437-B712-90FD8A0F882F}" dt="2025-06-23T18:17:20.464" v="928" actId="1076"/>
          <ac:picMkLst>
            <pc:docMk/>
            <pc:sldMk cId="1454618719" sldId="361"/>
            <ac:picMk id="4" creationId="{6A6C7800-59D8-4979-8011-7AAA78A51374}"/>
          </ac:picMkLst>
        </pc:picChg>
      </pc:sldChg>
    </pc:docChg>
  </pc:docChgLst>
  <pc:docChgLst>
    <pc:chgData name="Raymond" userId="587f6a29-cfac-4975-a4f8-0d65ace1fd6e" providerId="ADAL" clId="{4DF64F9E-1B09-4666-9CB6-B19DBD117B64}"/>
    <pc:docChg chg="undo custSel addSld modSld sldOrd">
      <pc:chgData name="Raymond" userId="587f6a29-cfac-4975-a4f8-0d65ace1fd6e" providerId="ADAL" clId="{4DF64F9E-1B09-4666-9CB6-B19DBD117B64}" dt="2025-06-25T00:01:37.064" v="808" actId="20577"/>
      <pc:docMkLst>
        <pc:docMk/>
      </pc:docMkLst>
      <pc:sldChg chg="modSp mod">
        <pc:chgData name="Raymond" userId="587f6a29-cfac-4975-a4f8-0d65ace1fd6e" providerId="ADAL" clId="{4DF64F9E-1B09-4666-9CB6-B19DBD117B64}" dt="2025-06-24T22:22:28.624" v="0" actId="6549"/>
        <pc:sldMkLst>
          <pc:docMk/>
          <pc:sldMk cId="0" sldId="258"/>
        </pc:sldMkLst>
        <pc:spChg chg="mod">
          <ac:chgData name="Raymond" userId="587f6a29-cfac-4975-a4f8-0d65ace1fd6e" providerId="ADAL" clId="{4DF64F9E-1B09-4666-9CB6-B19DBD117B64}" dt="2025-06-24T22:22:28.624" v="0" actId="6549"/>
          <ac:spMkLst>
            <pc:docMk/>
            <pc:sldMk cId="0" sldId="258"/>
            <ac:spMk id="4" creationId="{0BC0411E-9C44-4518-A71A-5642092FE3E0}"/>
          </ac:spMkLst>
        </pc:spChg>
      </pc:sldChg>
      <pc:sldChg chg="modSp mod">
        <pc:chgData name="Raymond" userId="587f6a29-cfac-4975-a4f8-0d65ace1fd6e" providerId="ADAL" clId="{4DF64F9E-1B09-4666-9CB6-B19DBD117B64}" dt="2025-06-25T00:01:37.064" v="808" actId="20577"/>
        <pc:sldMkLst>
          <pc:docMk/>
          <pc:sldMk cId="0" sldId="259"/>
        </pc:sldMkLst>
        <pc:spChg chg="mod">
          <ac:chgData name="Raymond" userId="587f6a29-cfac-4975-a4f8-0d65ace1fd6e" providerId="ADAL" clId="{4DF64F9E-1B09-4666-9CB6-B19DBD117B64}" dt="2025-06-25T00:01:11.660" v="793" actId="1076"/>
          <ac:spMkLst>
            <pc:docMk/>
            <pc:sldMk cId="0" sldId="259"/>
            <ac:spMk id="40" creationId="{00000000-0000-0000-0000-000000000000}"/>
          </ac:spMkLst>
        </pc:spChg>
        <pc:spChg chg="mod">
          <ac:chgData name="Raymond" userId="587f6a29-cfac-4975-a4f8-0d65ace1fd6e" providerId="ADAL" clId="{4DF64F9E-1B09-4666-9CB6-B19DBD117B64}" dt="2025-06-25T00:01:37.064" v="808" actId="20577"/>
          <ac:spMkLst>
            <pc:docMk/>
            <pc:sldMk cId="0" sldId="259"/>
            <ac:spMk id="41" creationId="{00000000-0000-0000-0000-000000000000}"/>
          </ac:spMkLst>
        </pc:spChg>
      </pc:sldChg>
      <pc:sldChg chg="modSp mod">
        <pc:chgData name="Raymond" userId="587f6a29-cfac-4975-a4f8-0d65ace1fd6e" providerId="ADAL" clId="{4DF64F9E-1B09-4666-9CB6-B19DBD117B64}" dt="2025-06-24T22:33:23.643" v="109" actId="20577"/>
        <pc:sldMkLst>
          <pc:docMk/>
          <pc:sldMk cId="3447370064" sldId="260"/>
        </pc:sldMkLst>
        <pc:spChg chg="mod">
          <ac:chgData name="Raymond" userId="587f6a29-cfac-4975-a4f8-0d65ace1fd6e" providerId="ADAL" clId="{4DF64F9E-1B09-4666-9CB6-B19DBD117B64}" dt="2025-06-24T22:33:23.643" v="109" actId="20577"/>
          <ac:spMkLst>
            <pc:docMk/>
            <pc:sldMk cId="3447370064" sldId="260"/>
            <ac:spMk id="2" creationId="{062BB724-F645-2B20-9C3C-E84A11C4F326}"/>
          </ac:spMkLst>
        </pc:spChg>
      </pc:sldChg>
      <pc:sldChg chg="ord">
        <pc:chgData name="Raymond" userId="587f6a29-cfac-4975-a4f8-0d65ace1fd6e" providerId="ADAL" clId="{4DF64F9E-1B09-4666-9CB6-B19DBD117B64}" dt="2025-06-24T23:34:46.108" v="504"/>
        <pc:sldMkLst>
          <pc:docMk/>
          <pc:sldMk cId="0" sldId="263"/>
        </pc:sldMkLst>
      </pc:sldChg>
      <pc:sldChg chg="ord">
        <pc:chgData name="Raymond" userId="587f6a29-cfac-4975-a4f8-0d65ace1fd6e" providerId="ADAL" clId="{4DF64F9E-1B09-4666-9CB6-B19DBD117B64}" dt="2025-06-24T23:53:06.905" v="685"/>
        <pc:sldMkLst>
          <pc:docMk/>
          <pc:sldMk cId="3276683943" sldId="270"/>
        </pc:sldMkLst>
      </pc:sldChg>
      <pc:sldChg chg="ord">
        <pc:chgData name="Raymond" userId="587f6a29-cfac-4975-a4f8-0d65ace1fd6e" providerId="ADAL" clId="{4DF64F9E-1B09-4666-9CB6-B19DBD117B64}" dt="2025-06-24T23:31:44.558" v="500"/>
        <pc:sldMkLst>
          <pc:docMk/>
          <pc:sldMk cId="4182546531" sldId="272"/>
        </pc:sldMkLst>
      </pc:sldChg>
      <pc:sldChg chg="ord">
        <pc:chgData name="Raymond" userId="587f6a29-cfac-4975-a4f8-0d65ace1fd6e" providerId="ADAL" clId="{4DF64F9E-1B09-4666-9CB6-B19DBD117B64}" dt="2025-06-24T23:36:13.597" v="510"/>
        <pc:sldMkLst>
          <pc:docMk/>
          <pc:sldMk cId="2343887755" sldId="299"/>
        </pc:sldMkLst>
      </pc:sldChg>
      <pc:sldChg chg="modSp mod">
        <pc:chgData name="Raymond" userId="587f6a29-cfac-4975-a4f8-0d65ace1fd6e" providerId="ADAL" clId="{4DF64F9E-1B09-4666-9CB6-B19DBD117B64}" dt="2025-06-24T22:29:48.858" v="97" actId="20577"/>
        <pc:sldMkLst>
          <pc:docMk/>
          <pc:sldMk cId="3518393663" sldId="303"/>
        </pc:sldMkLst>
        <pc:spChg chg="mod">
          <ac:chgData name="Raymond" userId="587f6a29-cfac-4975-a4f8-0d65ace1fd6e" providerId="ADAL" clId="{4DF64F9E-1B09-4666-9CB6-B19DBD117B64}" dt="2025-06-24T22:29:48.858" v="97" actId="20577"/>
          <ac:spMkLst>
            <pc:docMk/>
            <pc:sldMk cId="3518393663" sldId="303"/>
            <ac:spMk id="9" creationId="{FD02EE59-AA27-401C-8234-FA9AB4F61196}"/>
          </ac:spMkLst>
        </pc:spChg>
        <pc:spChg chg="mod">
          <ac:chgData name="Raymond" userId="587f6a29-cfac-4975-a4f8-0d65ace1fd6e" providerId="ADAL" clId="{4DF64F9E-1B09-4666-9CB6-B19DBD117B64}" dt="2025-06-24T22:29:16.334" v="93" actId="1076"/>
          <ac:spMkLst>
            <pc:docMk/>
            <pc:sldMk cId="3518393663" sldId="303"/>
            <ac:spMk id="12" creationId="{AD13B5B2-B3D5-93D4-4621-7D3A2F17C73F}"/>
          </ac:spMkLst>
        </pc:spChg>
      </pc:sldChg>
      <pc:sldChg chg="ord">
        <pc:chgData name="Raymond" userId="587f6a29-cfac-4975-a4f8-0d65ace1fd6e" providerId="ADAL" clId="{4DF64F9E-1B09-4666-9CB6-B19DBD117B64}" dt="2025-06-24T22:34:00.899" v="111"/>
        <pc:sldMkLst>
          <pc:docMk/>
          <pc:sldMk cId="3096743444" sldId="317"/>
        </pc:sldMkLst>
      </pc:sldChg>
      <pc:sldChg chg="modSp mod">
        <pc:chgData name="Raymond" userId="587f6a29-cfac-4975-a4f8-0d65ace1fd6e" providerId="ADAL" clId="{4DF64F9E-1B09-4666-9CB6-B19DBD117B64}" dt="2025-06-24T22:37:07.623" v="131" actId="20577"/>
        <pc:sldMkLst>
          <pc:docMk/>
          <pc:sldMk cId="3784577598" sldId="319"/>
        </pc:sldMkLst>
        <pc:spChg chg="mod">
          <ac:chgData name="Raymond" userId="587f6a29-cfac-4975-a4f8-0d65ace1fd6e" providerId="ADAL" clId="{4DF64F9E-1B09-4666-9CB6-B19DBD117B64}" dt="2025-06-24T22:36:56.022" v="128" actId="20577"/>
          <ac:spMkLst>
            <pc:docMk/>
            <pc:sldMk cId="3784577598" sldId="319"/>
            <ac:spMk id="2" creationId="{8187D238-5641-4FC5-B09E-CE7B901C0134}"/>
          </ac:spMkLst>
        </pc:spChg>
        <pc:spChg chg="mod">
          <ac:chgData name="Raymond" userId="587f6a29-cfac-4975-a4f8-0d65ace1fd6e" providerId="ADAL" clId="{4DF64F9E-1B09-4666-9CB6-B19DBD117B64}" dt="2025-06-24T22:37:07.623" v="131" actId="20577"/>
          <ac:spMkLst>
            <pc:docMk/>
            <pc:sldMk cId="3784577598" sldId="319"/>
            <ac:spMk id="3" creationId="{E88E0CD9-D055-41BD-A6FB-938E0181AA7C}"/>
          </ac:spMkLst>
        </pc:spChg>
      </pc:sldChg>
      <pc:sldChg chg="modSp mod">
        <pc:chgData name="Raymond" userId="587f6a29-cfac-4975-a4f8-0d65ace1fd6e" providerId="ADAL" clId="{4DF64F9E-1B09-4666-9CB6-B19DBD117B64}" dt="2025-06-24T22:28:16.232" v="87" actId="20577"/>
        <pc:sldMkLst>
          <pc:docMk/>
          <pc:sldMk cId="38630061" sldId="330"/>
        </pc:sldMkLst>
        <pc:spChg chg="mod">
          <ac:chgData name="Raymond" userId="587f6a29-cfac-4975-a4f8-0d65ace1fd6e" providerId="ADAL" clId="{4DF64F9E-1B09-4666-9CB6-B19DBD117B64}" dt="2025-06-24T22:28:16.232" v="87" actId="20577"/>
          <ac:spMkLst>
            <pc:docMk/>
            <pc:sldMk cId="38630061" sldId="330"/>
            <ac:spMk id="4" creationId="{77BDE78E-B4F7-470F-B836-1A4C7F7CAE79}"/>
          </ac:spMkLst>
        </pc:spChg>
      </pc:sldChg>
      <pc:sldChg chg="ord">
        <pc:chgData name="Raymond" userId="587f6a29-cfac-4975-a4f8-0d65ace1fd6e" providerId="ADAL" clId="{4DF64F9E-1B09-4666-9CB6-B19DBD117B64}" dt="2025-06-24T23:35:04.905" v="506"/>
        <pc:sldMkLst>
          <pc:docMk/>
          <pc:sldMk cId="0" sldId="334"/>
        </pc:sldMkLst>
      </pc:sldChg>
      <pc:sldChg chg="ord">
        <pc:chgData name="Raymond" userId="587f6a29-cfac-4975-a4f8-0d65ace1fd6e" providerId="ADAL" clId="{4DF64F9E-1B09-4666-9CB6-B19DBD117B64}" dt="2025-06-24T23:35:17.483" v="508"/>
        <pc:sldMkLst>
          <pc:docMk/>
          <pc:sldMk cId="0" sldId="335"/>
        </pc:sldMkLst>
      </pc:sldChg>
      <pc:sldChg chg="addSp delSp modSp mod ord">
        <pc:chgData name="Raymond" userId="587f6a29-cfac-4975-a4f8-0d65ace1fd6e" providerId="ADAL" clId="{4DF64F9E-1B09-4666-9CB6-B19DBD117B64}" dt="2025-06-24T23:50:18.015" v="683" actId="1076"/>
        <pc:sldMkLst>
          <pc:docMk/>
          <pc:sldMk cId="1183658220" sldId="339"/>
        </pc:sldMkLst>
        <pc:spChg chg="mod">
          <ac:chgData name="Raymond" userId="587f6a29-cfac-4975-a4f8-0d65ace1fd6e" providerId="ADAL" clId="{4DF64F9E-1B09-4666-9CB6-B19DBD117B64}" dt="2025-06-24T23:49:10.619" v="647" actId="20577"/>
          <ac:spMkLst>
            <pc:docMk/>
            <pc:sldMk cId="1183658220" sldId="339"/>
            <ac:spMk id="2" creationId="{75619C19-6B56-4388-BD8F-E87BDE3FA70F}"/>
          </ac:spMkLst>
        </pc:spChg>
        <pc:spChg chg="add mod">
          <ac:chgData name="Raymond" userId="587f6a29-cfac-4975-a4f8-0d65ace1fd6e" providerId="ADAL" clId="{4DF64F9E-1B09-4666-9CB6-B19DBD117B64}" dt="2025-06-24T23:42:17.083" v="527" actId="1076"/>
          <ac:spMkLst>
            <pc:docMk/>
            <pc:sldMk cId="1183658220" sldId="339"/>
            <ac:spMk id="5" creationId="{E491172D-F052-4A3F-8531-31944BC2860D}"/>
          </ac:spMkLst>
        </pc:spChg>
        <pc:spChg chg="add mod">
          <ac:chgData name="Raymond" userId="587f6a29-cfac-4975-a4f8-0d65ace1fd6e" providerId="ADAL" clId="{4DF64F9E-1B09-4666-9CB6-B19DBD117B64}" dt="2025-06-24T23:42:25.990" v="528" actId="1076"/>
          <ac:spMkLst>
            <pc:docMk/>
            <pc:sldMk cId="1183658220" sldId="339"/>
            <ac:spMk id="6" creationId="{9A2D8754-5A31-4EAA-B08F-29B7A5649C72}"/>
          </ac:spMkLst>
        </pc:spChg>
        <pc:spChg chg="add mod">
          <ac:chgData name="Raymond" userId="587f6a29-cfac-4975-a4f8-0d65ace1fd6e" providerId="ADAL" clId="{4DF64F9E-1B09-4666-9CB6-B19DBD117B64}" dt="2025-06-24T23:42:09.458" v="526" actId="1076"/>
          <ac:spMkLst>
            <pc:docMk/>
            <pc:sldMk cId="1183658220" sldId="339"/>
            <ac:spMk id="7" creationId="{5B32BCC8-22F8-4FE7-B3C6-89E9A60B61FC}"/>
          </ac:spMkLst>
        </pc:spChg>
        <pc:spChg chg="add mod">
          <ac:chgData name="Raymond" userId="587f6a29-cfac-4975-a4f8-0d65ace1fd6e" providerId="ADAL" clId="{4DF64F9E-1B09-4666-9CB6-B19DBD117B64}" dt="2025-06-24T23:49:32.744" v="677" actId="20577"/>
          <ac:spMkLst>
            <pc:docMk/>
            <pc:sldMk cId="1183658220" sldId="339"/>
            <ac:spMk id="8" creationId="{67B07013-19A4-417D-BE12-F38AEFC9672A}"/>
          </ac:spMkLst>
        </pc:spChg>
        <pc:spChg chg="add del mod">
          <ac:chgData name="Raymond" userId="587f6a29-cfac-4975-a4f8-0d65ace1fd6e" providerId="ADAL" clId="{4DF64F9E-1B09-4666-9CB6-B19DBD117B64}" dt="2025-06-24T23:46:56.715" v="631"/>
          <ac:spMkLst>
            <pc:docMk/>
            <pc:sldMk cId="1183658220" sldId="339"/>
            <ac:spMk id="9" creationId="{C3180EB5-B6DB-4723-B36C-0EC6734982EF}"/>
          </ac:spMkLst>
        </pc:spChg>
        <pc:spChg chg="add mod">
          <ac:chgData name="Raymond" userId="587f6a29-cfac-4975-a4f8-0d65ace1fd6e" providerId="ADAL" clId="{4DF64F9E-1B09-4666-9CB6-B19DBD117B64}" dt="2025-06-24T23:46:26.304" v="623"/>
          <ac:spMkLst>
            <pc:docMk/>
            <pc:sldMk cId="1183658220" sldId="339"/>
            <ac:spMk id="10" creationId="{4AC5EDC2-68A8-49C3-B8E2-43FF1E56DBF6}"/>
          </ac:spMkLst>
        </pc:spChg>
        <pc:spChg chg="add mod">
          <ac:chgData name="Raymond" userId="587f6a29-cfac-4975-a4f8-0d65ace1fd6e" providerId="ADAL" clId="{4DF64F9E-1B09-4666-9CB6-B19DBD117B64}" dt="2025-06-24T23:46:55.088" v="629" actId="255"/>
          <ac:spMkLst>
            <pc:docMk/>
            <pc:sldMk cId="1183658220" sldId="339"/>
            <ac:spMk id="11" creationId="{1E32C2F8-D9CD-46A8-AB14-7126ABB5536F}"/>
          </ac:spMkLst>
        </pc:spChg>
        <pc:spChg chg="add mod">
          <ac:chgData name="Raymond" userId="587f6a29-cfac-4975-a4f8-0d65ace1fd6e" providerId="ADAL" clId="{4DF64F9E-1B09-4666-9CB6-B19DBD117B64}" dt="2025-06-24T23:46:30.289" v="625"/>
          <ac:spMkLst>
            <pc:docMk/>
            <pc:sldMk cId="1183658220" sldId="339"/>
            <ac:spMk id="12" creationId="{150A6226-C799-4F49-AD63-DD0FE894D97A}"/>
          </ac:spMkLst>
        </pc:spChg>
        <pc:spChg chg="add mod">
          <ac:chgData name="Raymond" userId="587f6a29-cfac-4975-a4f8-0d65ace1fd6e" providerId="ADAL" clId="{4DF64F9E-1B09-4666-9CB6-B19DBD117B64}" dt="2025-06-24T23:48:04.369" v="636" actId="255"/>
          <ac:spMkLst>
            <pc:docMk/>
            <pc:sldMk cId="1183658220" sldId="339"/>
            <ac:spMk id="13" creationId="{DA6B7662-8020-44B0-B933-399C1A5E1EFC}"/>
          </ac:spMkLst>
        </pc:spChg>
        <pc:spChg chg="add mod">
          <ac:chgData name="Raymond" userId="587f6a29-cfac-4975-a4f8-0d65ace1fd6e" providerId="ADAL" clId="{4DF64F9E-1B09-4666-9CB6-B19DBD117B64}" dt="2025-06-24T23:48:36.636" v="640" actId="255"/>
          <ac:spMkLst>
            <pc:docMk/>
            <pc:sldMk cId="1183658220" sldId="339"/>
            <ac:spMk id="14" creationId="{381FDED8-BAFF-482D-8790-5295F00789C5}"/>
          </ac:spMkLst>
        </pc:spChg>
        <pc:spChg chg="add mod">
          <ac:chgData name="Raymond" userId="587f6a29-cfac-4975-a4f8-0d65ace1fd6e" providerId="ADAL" clId="{4DF64F9E-1B09-4666-9CB6-B19DBD117B64}" dt="2025-06-24T23:50:18.015" v="683" actId="1076"/>
          <ac:spMkLst>
            <pc:docMk/>
            <pc:sldMk cId="1183658220" sldId="339"/>
            <ac:spMk id="15" creationId="{CF1725D3-1211-4FE2-8BAF-861A850C1A74}"/>
          </ac:spMkLst>
        </pc:spChg>
      </pc:sldChg>
      <pc:sldChg chg="addSp modSp mod">
        <pc:chgData name="Raymond" userId="587f6a29-cfac-4975-a4f8-0d65ace1fd6e" providerId="ADAL" clId="{4DF64F9E-1B09-4666-9CB6-B19DBD117B64}" dt="2025-06-24T23:58:10.548" v="770" actId="1076"/>
        <pc:sldMkLst>
          <pc:docMk/>
          <pc:sldMk cId="3222225583" sldId="342"/>
        </pc:sldMkLst>
        <pc:spChg chg="add mod">
          <ac:chgData name="Raymond" userId="587f6a29-cfac-4975-a4f8-0d65ace1fd6e" providerId="ADAL" clId="{4DF64F9E-1B09-4666-9CB6-B19DBD117B64}" dt="2025-06-24T23:58:10.548" v="770" actId="1076"/>
          <ac:spMkLst>
            <pc:docMk/>
            <pc:sldMk cId="3222225583" sldId="342"/>
            <ac:spMk id="2" creationId="{99B185EA-9E74-4C06-BAEB-C2E9713FAACC}"/>
          </ac:spMkLst>
        </pc:spChg>
        <pc:picChg chg="mod">
          <ac:chgData name="Raymond" userId="587f6a29-cfac-4975-a4f8-0d65ace1fd6e" providerId="ADAL" clId="{4DF64F9E-1B09-4666-9CB6-B19DBD117B64}" dt="2025-06-24T23:57:35.747" v="765" actId="1076"/>
          <ac:picMkLst>
            <pc:docMk/>
            <pc:sldMk cId="3222225583" sldId="342"/>
            <ac:picMk id="3" creationId="{BF27F2D8-DFAC-4488-BC51-E440895132AC}"/>
          </ac:picMkLst>
        </pc:picChg>
      </pc:sldChg>
      <pc:sldChg chg="addSp modSp mod">
        <pc:chgData name="Raymond" userId="587f6a29-cfac-4975-a4f8-0d65ace1fd6e" providerId="ADAL" clId="{4DF64F9E-1B09-4666-9CB6-B19DBD117B64}" dt="2025-06-25T00:00:34.690" v="789" actId="20577"/>
        <pc:sldMkLst>
          <pc:docMk/>
          <pc:sldMk cId="1408791722" sldId="343"/>
        </pc:sldMkLst>
        <pc:spChg chg="mod">
          <ac:chgData name="Raymond" userId="587f6a29-cfac-4975-a4f8-0d65ace1fd6e" providerId="ADAL" clId="{4DF64F9E-1B09-4666-9CB6-B19DBD117B64}" dt="2025-06-25T00:00:34.690" v="789" actId="20577"/>
          <ac:spMkLst>
            <pc:docMk/>
            <pc:sldMk cId="1408791722" sldId="343"/>
            <ac:spMk id="2" creationId="{DE1C103B-7688-45A4-9492-D6F87D9B6151}"/>
          </ac:spMkLst>
        </pc:spChg>
        <pc:picChg chg="add mod">
          <ac:chgData name="Raymond" userId="587f6a29-cfac-4975-a4f8-0d65ace1fd6e" providerId="ADAL" clId="{4DF64F9E-1B09-4666-9CB6-B19DBD117B64}" dt="2025-06-25T00:00:10.487" v="776" actId="1076"/>
          <ac:picMkLst>
            <pc:docMk/>
            <pc:sldMk cId="1408791722" sldId="343"/>
            <ac:picMk id="4" creationId="{E90CC6D8-6813-4D89-97B4-7D5FF9085F37}"/>
          </ac:picMkLst>
        </pc:picChg>
        <pc:picChg chg="mod">
          <ac:chgData name="Raymond" userId="587f6a29-cfac-4975-a4f8-0d65ace1fd6e" providerId="ADAL" clId="{4DF64F9E-1B09-4666-9CB6-B19DBD117B64}" dt="2025-06-25T00:00:04.644" v="774" actId="1076"/>
          <ac:picMkLst>
            <pc:docMk/>
            <pc:sldMk cId="1408791722" sldId="343"/>
            <ac:picMk id="5" creationId="{3A40721A-8070-44FD-A0E8-40660A424B05}"/>
          </ac:picMkLst>
        </pc:picChg>
      </pc:sldChg>
      <pc:sldChg chg="modSp mod">
        <pc:chgData name="Raymond" userId="587f6a29-cfac-4975-a4f8-0d65ace1fd6e" providerId="ADAL" clId="{4DF64F9E-1B09-4666-9CB6-B19DBD117B64}" dt="2025-06-24T22:24:50.673" v="46" actId="20577"/>
        <pc:sldMkLst>
          <pc:docMk/>
          <pc:sldMk cId="3472770341" sldId="357"/>
        </pc:sldMkLst>
        <pc:spChg chg="mod">
          <ac:chgData name="Raymond" userId="587f6a29-cfac-4975-a4f8-0d65ace1fd6e" providerId="ADAL" clId="{4DF64F9E-1B09-4666-9CB6-B19DBD117B64}" dt="2025-06-24T22:24:50.673" v="46" actId="20577"/>
          <ac:spMkLst>
            <pc:docMk/>
            <pc:sldMk cId="3472770341" sldId="357"/>
            <ac:spMk id="4" creationId="{0BC0411E-9C44-4518-A71A-5642092FE3E0}"/>
          </ac:spMkLst>
        </pc:spChg>
        <pc:spChg chg="mod">
          <ac:chgData name="Raymond" userId="587f6a29-cfac-4975-a4f8-0d65ace1fd6e" providerId="ADAL" clId="{4DF64F9E-1B09-4666-9CB6-B19DBD117B64}" dt="2025-06-24T22:24:37.529" v="43" actId="1076"/>
          <ac:spMkLst>
            <pc:docMk/>
            <pc:sldMk cId="3472770341" sldId="357"/>
            <ac:spMk id="5" creationId="{B124B0C0-F529-4F47-9423-581EF17D55D3}"/>
          </ac:spMkLst>
        </pc:spChg>
        <pc:spChg chg="mod">
          <ac:chgData name="Raymond" userId="587f6a29-cfac-4975-a4f8-0d65ace1fd6e" providerId="ADAL" clId="{4DF64F9E-1B09-4666-9CB6-B19DBD117B64}" dt="2025-06-24T22:24:23.683" v="42" actId="1076"/>
          <ac:spMkLst>
            <pc:docMk/>
            <pc:sldMk cId="3472770341" sldId="357"/>
            <ac:spMk id="33" creationId="{00000000-0000-0000-0000-000000000000}"/>
          </ac:spMkLst>
        </pc:spChg>
      </pc:sldChg>
      <pc:sldChg chg="addSp delSp mod">
        <pc:chgData name="Raymond" userId="587f6a29-cfac-4975-a4f8-0d65ace1fd6e" providerId="ADAL" clId="{4DF64F9E-1B09-4666-9CB6-B19DBD117B64}" dt="2025-06-24T22:58:01.951" v="188" actId="478"/>
        <pc:sldMkLst>
          <pc:docMk/>
          <pc:sldMk cId="3915300065" sldId="359"/>
        </pc:sldMkLst>
        <pc:spChg chg="add del">
          <ac:chgData name="Raymond" userId="587f6a29-cfac-4975-a4f8-0d65ace1fd6e" providerId="ADAL" clId="{4DF64F9E-1B09-4666-9CB6-B19DBD117B64}" dt="2025-06-24T22:58:01.951" v="188" actId="478"/>
          <ac:spMkLst>
            <pc:docMk/>
            <pc:sldMk cId="3915300065" sldId="359"/>
            <ac:spMk id="6" creationId="{33B05C12-7404-478A-97F0-76DFEFAFB8E9}"/>
          </ac:spMkLst>
        </pc:spChg>
      </pc:sldChg>
      <pc:sldChg chg="addSp modSp mod">
        <pc:chgData name="Raymond" userId="587f6a29-cfac-4975-a4f8-0d65ace1fd6e" providerId="ADAL" clId="{4DF64F9E-1B09-4666-9CB6-B19DBD117B64}" dt="2025-06-24T23:30:28.354" v="498" actId="20577"/>
        <pc:sldMkLst>
          <pc:docMk/>
          <pc:sldMk cId="1936939373" sldId="360"/>
        </pc:sldMkLst>
        <pc:spChg chg="mod">
          <ac:chgData name="Raymond" userId="587f6a29-cfac-4975-a4f8-0d65ace1fd6e" providerId="ADAL" clId="{4DF64F9E-1B09-4666-9CB6-B19DBD117B64}" dt="2025-06-24T23:29:29.837" v="471" actId="20577"/>
          <ac:spMkLst>
            <pc:docMk/>
            <pc:sldMk cId="1936939373" sldId="360"/>
            <ac:spMk id="2" creationId="{7139109B-E20C-4D13-8746-B1FE3BC09DD7}"/>
          </ac:spMkLst>
        </pc:spChg>
        <pc:spChg chg="add mod">
          <ac:chgData name="Raymond" userId="587f6a29-cfac-4975-a4f8-0d65ace1fd6e" providerId="ADAL" clId="{4DF64F9E-1B09-4666-9CB6-B19DBD117B64}" dt="2025-06-24T23:30:28.354" v="498" actId="20577"/>
          <ac:spMkLst>
            <pc:docMk/>
            <pc:sldMk cId="1936939373" sldId="360"/>
            <ac:spMk id="3" creationId="{3DEB870B-E287-408D-8F4B-F71D0FD6F388}"/>
          </ac:spMkLst>
        </pc:spChg>
        <pc:picChg chg="mod">
          <ac:chgData name="Raymond" userId="587f6a29-cfac-4975-a4f8-0d65ace1fd6e" providerId="ADAL" clId="{4DF64F9E-1B09-4666-9CB6-B19DBD117B64}" dt="2025-06-24T22:42:11.192" v="186" actId="1076"/>
          <ac:picMkLst>
            <pc:docMk/>
            <pc:sldMk cId="1936939373" sldId="360"/>
            <ac:picMk id="4" creationId="{0F2D0266-88E7-43B4-B568-B2FF8C6D4057}"/>
          </ac:picMkLst>
        </pc:picChg>
      </pc:sldChg>
      <pc:sldChg chg="modSp mod">
        <pc:chgData name="Raymond" userId="587f6a29-cfac-4975-a4f8-0d65ace1fd6e" providerId="ADAL" clId="{4DF64F9E-1B09-4666-9CB6-B19DBD117B64}" dt="2025-06-24T23:54:43.107" v="688" actId="20577"/>
        <pc:sldMkLst>
          <pc:docMk/>
          <pc:sldMk cId="1454618719" sldId="361"/>
        </pc:sldMkLst>
        <pc:spChg chg="mod">
          <ac:chgData name="Raymond" userId="587f6a29-cfac-4975-a4f8-0d65ace1fd6e" providerId="ADAL" clId="{4DF64F9E-1B09-4666-9CB6-B19DBD117B64}" dt="2025-06-24T23:54:34.862" v="687" actId="113"/>
          <ac:spMkLst>
            <pc:docMk/>
            <pc:sldMk cId="1454618719" sldId="361"/>
            <ac:spMk id="2" creationId="{6C8B55A4-AE74-48E4-9427-A28860D6FBCE}"/>
          </ac:spMkLst>
        </pc:spChg>
        <pc:spChg chg="mod">
          <ac:chgData name="Raymond" userId="587f6a29-cfac-4975-a4f8-0d65ace1fd6e" providerId="ADAL" clId="{4DF64F9E-1B09-4666-9CB6-B19DBD117B64}" dt="2025-06-24T23:54:43.107" v="688" actId="20577"/>
          <ac:spMkLst>
            <pc:docMk/>
            <pc:sldMk cId="1454618719" sldId="361"/>
            <ac:spMk id="3" creationId="{E413E3A9-B920-4D75-92F9-AAFD9D5F1E99}"/>
          </ac:spMkLst>
        </pc:spChg>
      </pc:sldChg>
      <pc:sldChg chg="addSp delSp modSp new mod">
        <pc:chgData name="Raymond" userId="587f6a29-cfac-4975-a4f8-0d65ace1fd6e" providerId="ADAL" clId="{4DF64F9E-1B09-4666-9CB6-B19DBD117B64}" dt="2025-06-24T23:10:49.881" v="287" actId="22"/>
        <pc:sldMkLst>
          <pc:docMk/>
          <pc:sldMk cId="4018819765" sldId="362"/>
        </pc:sldMkLst>
        <pc:spChg chg="mod">
          <ac:chgData name="Raymond" userId="587f6a29-cfac-4975-a4f8-0d65ace1fd6e" providerId="ADAL" clId="{4DF64F9E-1B09-4666-9CB6-B19DBD117B64}" dt="2025-06-24T23:08:20.643" v="282" actId="20577"/>
          <ac:spMkLst>
            <pc:docMk/>
            <pc:sldMk cId="4018819765" sldId="362"/>
            <ac:spMk id="2" creationId="{C4C5014F-23B1-4EFC-BEF4-F750EAB6EFF2}"/>
          </ac:spMkLst>
        </pc:spChg>
        <pc:spChg chg="del">
          <ac:chgData name="Raymond" userId="587f6a29-cfac-4975-a4f8-0d65ace1fd6e" providerId="ADAL" clId="{4DF64F9E-1B09-4666-9CB6-B19DBD117B64}" dt="2025-06-24T23:00:40.930" v="190"/>
          <ac:spMkLst>
            <pc:docMk/>
            <pc:sldMk cId="4018819765" sldId="362"/>
            <ac:spMk id="3" creationId="{7AE8CDA1-8E3F-410E-9DBA-FCD5501608C1}"/>
          </ac:spMkLst>
        </pc:spChg>
        <pc:picChg chg="add mod ord">
          <ac:chgData name="Raymond" userId="587f6a29-cfac-4975-a4f8-0d65ace1fd6e" providerId="ADAL" clId="{4DF64F9E-1B09-4666-9CB6-B19DBD117B64}" dt="2025-06-24T23:09:33.383" v="284" actId="1076"/>
          <ac:picMkLst>
            <pc:docMk/>
            <pc:sldMk cId="4018819765" sldId="362"/>
            <ac:picMk id="4" creationId="{8F9A94C3-460E-47D4-A57E-C2450BEFEB4E}"/>
          </ac:picMkLst>
        </pc:picChg>
        <pc:picChg chg="add del mod">
          <ac:chgData name="Raymond" userId="587f6a29-cfac-4975-a4f8-0d65ace1fd6e" providerId="ADAL" clId="{4DF64F9E-1B09-4666-9CB6-B19DBD117B64}" dt="2025-06-24T23:02:58.526" v="198" actId="478"/>
          <ac:picMkLst>
            <pc:docMk/>
            <pc:sldMk cId="4018819765" sldId="362"/>
            <ac:picMk id="5" creationId="{F347110C-5886-4D83-89F7-455E0A4831F0}"/>
          </ac:picMkLst>
        </pc:picChg>
        <pc:picChg chg="add mod">
          <ac:chgData name="Raymond" userId="587f6a29-cfac-4975-a4f8-0d65ace1fd6e" providerId="ADAL" clId="{4DF64F9E-1B09-4666-9CB6-B19DBD117B64}" dt="2025-06-24T23:08:14.037" v="273" actId="1076"/>
          <ac:picMkLst>
            <pc:docMk/>
            <pc:sldMk cId="4018819765" sldId="362"/>
            <ac:picMk id="6" creationId="{745A5EAA-8FC1-4C04-AC2C-F85699E04B5E}"/>
          </ac:picMkLst>
        </pc:picChg>
        <pc:picChg chg="add mod">
          <ac:chgData name="Raymond" userId="587f6a29-cfac-4975-a4f8-0d65ace1fd6e" providerId="ADAL" clId="{4DF64F9E-1B09-4666-9CB6-B19DBD117B64}" dt="2025-06-24T23:09:35.378" v="285" actId="1076"/>
          <ac:picMkLst>
            <pc:docMk/>
            <pc:sldMk cId="4018819765" sldId="362"/>
            <ac:picMk id="7" creationId="{05F941E7-8831-4EFA-ADF1-E8E67180EDC4}"/>
          </ac:picMkLst>
        </pc:picChg>
        <pc:picChg chg="del">
          <ac:chgData name="Raymond" userId="587f6a29-cfac-4975-a4f8-0d65ace1fd6e" providerId="ADAL" clId="{4DF64F9E-1B09-4666-9CB6-B19DBD117B64}" dt="2025-06-24T23:09:28.753" v="283" actId="478"/>
          <ac:picMkLst>
            <pc:docMk/>
            <pc:sldMk cId="4018819765" sldId="362"/>
            <ac:picMk id="8" creationId="{3C245FD1-83C2-4650-AF5D-810EAECD3A81}"/>
          </ac:picMkLst>
        </pc:picChg>
        <pc:picChg chg="add del">
          <ac:chgData name="Raymond" userId="587f6a29-cfac-4975-a4f8-0d65ace1fd6e" providerId="ADAL" clId="{4DF64F9E-1B09-4666-9CB6-B19DBD117B64}" dt="2025-06-24T23:10:49.881" v="287" actId="22"/>
          <ac:picMkLst>
            <pc:docMk/>
            <pc:sldMk cId="4018819765" sldId="362"/>
            <ac:picMk id="10" creationId="{1A8FDF73-592A-4211-84DC-D326F6E9E761}"/>
          </ac:picMkLst>
        </pc:picChg>
      </pc:sldChg>
      <pc:sldChg chg="addSp delSp modSp new mod">
        <pc:chgData name="Raymond" userId="587f6a29-cfac-4975-a4f8-0d65ace1fd6e" providerId="ADAL" clId="{4DF64F9E-1B09-4666-9CB6-B19DBD117B64}" dt="2025-06-24T23:28:13.758" v="468" actId="20577"/>
        <pc:sldMkLst>
          <pc:docMk/>
          <pc:sldMk cId="3723747794" sldId="363"/>
        </pc:sldMkLst>
        <pc:spChg chg="mod">
          <ac:chgData name="Raymond" userId="587f6a29-cfac-4975-a4f8-0d65ace1fd6e" providerId="ADAL" clId="{4DF64F9E-1B09-4666-9CB6-B19DBD117B64}" dt="2025-06-24T23:18:16.072" v="359" actId="27636"/>
          <ac:spMkLst>
            <pc:docMk/>
            <pc:sldMk cId="3723747794" sldId="363"/>
            <ac:spMk id="2" creationId="{57253AC8-6323-40FC-A64E-0CC5D9D11F59}"/>
          </ac:spMkLst>
        </pc:spChg>
        <pc:spChg chg="del">
          <ac:chgData name="Raymond" userId="587f6a29-cfac-4975-a4f8-0d65ace1fd6e" providerId="ADAL" clId="{4DF64F9E-1B09-4666-9CB6-B19DBD117B64}" dt="2025-06-24T23:12:02.534" v="313" actId="478"/>
          <ac:spMkLst>
            <pc:docMk/>
            <pc:sldMk cId="3723747794" sldId="363"/>
            <ac:spMk id="3" creationId="{56FAA9AE-6FBC-4521-86C5-7E7879A7A72D}"/>
          </ac:spMkLst>
        </pc:spChg>
        <pc:spChg chg="add del mod">
          <ac:chgData name="Raymond" userId="587f6a29-cfac-4975-a4f8-0d65ace1fd6e" providerId="ADAL" clId="{4DF64F9E-1B09-4666-9CB6-B19DBD117B64}" dt="2025-06-24T23:17:49.722" v="354"/>
          <ac:spMkLst>
            <pc:docMk/>
            <pc:sldMk cId="3723747794" sldId="363"/>
            <ac:spMk id="9" creationId="{B2FF3454-3B28-48F0-B346-B533F58DEA67}"/>
          </ac:spMkLst>
        </pc:spChg>
        <pc:spChg chg="add mod">
          <ac:chgData name="Raymond" userId="587f6a29-cfac-4975-a4f8-0d65ace1fd6e" providerId="ADAL" clId="{4DF64F9E-1B09-4666-9CB6-B19DBD117B64}" dt="2025-06-24T23:28:13.758" v="468" actId="20577"/>
          <ac:spMkLst>
            <pc:docMk/>
            <pc:sldMk cId="3723747794" sldId="363"/>
            <ac:spMk id="10" creationId="{8238C1B9-EA2B-4A5C-A93B-8D5AFAC8134B}"/>
          </ac:spMkLst>
        </pc:spChg>
        <pc:spChg chg="add del mod">
          <ac:chgData name="Raymond" userId="587f6a29-cfac-4975-a4f8-0d65ace1fd6e" providerId="ADAL" clId="{4DF64F9E-1B09-4666-9CB6-B19DBD117B64}" dt="2025-06-24T23:26:26.098" v="429"/>
          <ac:spMkLst>
            <pc:docMk/>
            <pc:sldMk cId="3723747794" sldId="363"/>
            <ac:spMk id="11" creationId="{E136A755-98B7-4323-BDCF-DE4B4EE548DD}"/>
          </ac:spMkLst>
        </pc:spChg>
        <pc:spChg chg="add mod">
          <ac:chgData name="Raymond" userId="587f6a29-cfac-4975-a4f8-0d65ace1fd6e" providerId="ADAL" clId="{4DF64F9E-1B09-4666-9CB6-B19DBD117B64}" dt="2025-06-24T23:19:14.067" v="384" actId="1076"/>
          <ac:spMkLst>
            <pc:docMk/>
            <pc:sldMk cId="3723747794" sldId="363"/>
            <ac:spMk id="12" creationId="{AAF59CC4-4167-4B98-AD30-796931A246F1}"/>
          </ac:spMkLst>
        </pc:spChg>
        <pc:spChg chg="add mod">
          <ac:chgData name="Raymond" userId="587f6a29-cfac-4975-a4f8-0d65ace1fd6e" providerId="ADAL" clId="{4DF64F9E-1B09-4666-9CB6-B19DBD117B64}" dt="2025-06-24T23:27:00.304" v="458" actId="1076"/>
          <ac:spMkLst>
            <pc:docMk/>
            <pc:sldMk cId="3723747794" sldId="363"/>
            <ac:spMk id="13" creationId="{1BA63701-C21C-4C4A-926F-7ACA980F1858}"/>
          </ac:spMkLst>
        </pc:spChg>
        <pc:picChg chg="add mod">
          <ac:chgData name="Raymond" userId="587f6a29-cfac-4975-a4f8-0d65ace1fd6e" providerId="ADAL" clId="{4DF64F9E-1B09-4666-9CB6-B19DBD117B64}" dt="2025-06-24T23:15:04.322" v="326" actId="14100"/>
          <ac:picMkLst>
            <pc:docMk/>
            <pc:sldMk cId="3723747794" sldId="363"/>
            <ac:picMk id="5" creationId="{E0DCD575-F921-4309-8E80-33E9C21D15BC}"/>
          </ac:picMkLst>
        </pc:picChg>
        <pc:picChg chg="add mod">
          <ac:chgData name="Raymond" userId="587f6a29-cfac-4975-a4f8-0d65ace1fd6e" providerId="ADAL" clId="{4DF64F9E-1B09-4666-9CB6-B19DBD117B64}" dt="2025-06-24T23:27:02.476" v="459" actId="1076"/>
          <ac:picMkLst>
            <pc:docMk/>
            <pc:sldMk cId="3723747794" sldId="363"/>
            <ac:picMk id="6" creationId="{0352FFA0-CC92-4B20-953D-CDA0E7CEE273}"/>
          </ac:picMkLst>
        </pc:picChg>
        <pc:picChg chg="add del">
          <ac:chgData name="Raymond" userId="587f6a29-cfac-4975-a4f8-0d65ace1fd6e" providerId="ADAL" clId="{4DF64F9E-1B09-4666-9CB6-B19DBD117B64}" dt="2025-06-24T23:13:51.445" v="322" actId="478"/>
          <ac:picMkLst>
            <pc:docMk/>
            <pc:sldMk cId="3723747794" sldId="363"/>
            <ac:picMk id="7" creationId="{7EABAE55-2696-47A1-9305-3827B4C95282}"/>
          </ac:picMkLst>
        </pc:picChg>
        <pc:picChg chg="add mod">
          <ac:chgData name="Raymond" userId="587f6a29-cfac-4975-a4f8-0d65ace1fd6e" providerId="ADAL" clId="{4DF64F9E-1B09-4666-9CB6-B19DBD117B64}" dt="2025-06-24T23:20:34.182" v="385" actId="1076"/>
          <ac:picMkLst>
            <pc:docMk/>
            <pc:sldMk cId="3723747794" sldId="363"/>
            <ac:picMk id="8" creationId="{FF7FF1E1-4972-45C3-8F54-BA5298CA6530}"/>
          </ac:picMkLst>
        </pc:picChg>
        <pc:picChg chg="add del mod">
          <ac:chgData name="Raymond" userId="587f6a29-cfac-4975-a4f8-0d65ace1fd6e" providerId="ADAL" clId="{4DF64F9E-1B09-4666-9CB6-B19DBD117B64}" dt="2025-06-24T23:13:40.524" v="320"/>
          <ac:picMkLst>
            <pc:docMk/>
            <pc:sldMk cId="3723747794" sldId="363"/>
            <ac:picMk id="1026" creationId="{E663F6E4-383C-40EF-8FA4-32BCB5D6E25B}"/>
          </ac:picMkLst>
        </pc:picChg>
        <pc:picChg chg="add mod">
          <ac:chgData name="Raymond" userId="587f6a29-cfac-4975-a4f8-0d65ace1fd6e" providerId="ADAL" clId="{4DF64F9E-1B09-4666-9CB6-B19DBD117B64}" dt="2025-06-24T23:20:35.984" v="386" actId="1076"/>
          <ac:picMkLst>
            <pc:docMk/>
            <pc:sldMk cId="3723747794" sldId="363"/>
            <ac:picMk id="1028" creationId="{7BD69E7F-D60E-48D1-9E0C-96D40587A628}"/>
          </ac:picMkLst>
        </pc:picChg>
      </pc:sldChg>
    </pc:docChg>
  </pc:docChgLst>
  <pc:docChgLst>
    <pc:chgData name="Raymond" userId="587f6a29-cfac-4975-a4f8-0d65ace1fd6e" providerId="ADAL" clId="{B976A586-3B79-489F-B666-151BBB21CA87}"/>
    <pc:docChg chg="undo custSel modSld sldOrd">
      <pc:chgData name="Raymond" userId="587f6a29-cfac-4975-a4f8-0d65ace1fd6e" providerId="ADAL" clId="{B976A586-3B79-489F-B666-151BBB21CA87}" dt="2025-06-17T23:00:23.323" v="919" actId="255"/>
      <pc:docMkLst>
        <pc:docMk/>
      </pc:docMkLst>
      <pc:sldChg chg="addSp delSp modSp mod">
        <pc:chgData name="Raymond" userId="587f6a29-cfac-4975-a4f8-0d65ace1fd6e" providerId="ADAL" clId="{B976A586-3B79-489F-B666-151BBB21CA87}" dt="2025-06-17T23:00:23.323" v="919" actId="255"/>
        <pc:sldMkLst>
          <pc:docMk/>
          <pc:sldMk cId="0" sldId="258"/>
        </pc:sldMkLst>
        <pc:spChg chg="add mod">
          <ac:chgData name="Raymond" userId="587f6a29-cfac-4975-a4f8-0d65ace1fd6e" providerId="ADAL" clId="{B976A586-3B79-489F-B666-151BBB21CA87}" dt="2025-06-17T23:00:23.323" v="919" actId="255"/>
          <ac:spMkLst>
            <pc:docMk/>
            <pc:sldMk cId="0" sldId="258"/>
            <ac:spMk id="4" creationId="{0BC0411E-9C44-4518-A71A-5642092FE3E0}"/>
          </ac:spMkLst>
        </pc:spChg>
        <pc:spChg chg="add mod">
          <ac:chgData name="Raymond" userId="587f6a29-cfac-4975-a4f8-0d65ace1fd6e" providerId="ADAL" clId="{B976A586-3B79-489F-B666-151BBB21CA87}" dt="2025-06-17T22:00:58.216" v="312" actId="113"/>
          <ac:spMkLst>
            <pc:docMk/>
            <pc:sldMk cId="0" sldId="258"/>
            <ac:spMk id="5" creationId="{B124B0C0-F529-4F47-9423-581EF17D55D3}"/>
          </ac:spMkLst>
        </pc:spChg>
        <pc:spChg chg="mod">
          <ac:chgData name="Raymond" userId="587f6a29-cfac-4975-a4f8-0d65ace1fd6e" providerId="ADAL" clId="{B976A586-3B79-489F-B666-151BBB21CA87}" dt="2025-06-17T21:43:35.890" v="79" actId="1076"/>
          <ac:spMkLst>
            <pc:docMk/>
            <pc:sldMk cId="0" sldId="258"/>
            <ac:spMk id="33" creationId="{00000000-0000-0000-0000-000000000000}"/>
          </ac:spMkLst>
        </pc:spChg>
        <pc:spChg chg="del">
          <ac:chgData name="Raymond" userId="587f6a29-cfac-4975-a4f8-0d65ace1fd6e" providerId="ADAL" clId="{B976A586-3B79-489F-B666-151BBB21CA87}" dt="2025-06-17T21:40:55.501" v="70" actId="478"/>
          <ac:spMkLst>
            <pc:docMk/>
            <pc:sldMk cId="0" sldId="258"/>
            <ac:spMk id="34" creationId="{00000000-0000-0000-0000-000000000000}"/>
          </ac:spMkLst>
        </pc:spChg>
        <pc:picChg chg="add mod">
          <ac:chgData name="Raymond" userId="587f6a29-cfac-4975-a4f8-0d65ace1fd6e" providerId="ADAL" clId="{B976A586-3B79-489F-B666-151BBB21CA87}" dt="2025-06-17T23:00:16.202" v="918" actId="1076"/>
          <ac:picMkLst>
            <pc:docMk/>
            <pc:sldMk cId="0" sldId="258"/>
            <ac:picMk id="2" creationId="{B79CFC12-53CA-4238-8B39-9A9BFE4B89FC}"/>
          </ac:picMkLst>
        </pc:picChg>
        <pc:picChg chg="add mod">
          <ac:chgData name="Raymond" userId="587f6a29-cfac-4975-a4f8-0d65ace1fd6e" providerId="ADAL" clId="{B976A586-3B79-489F-B666-151BBB21CA87}" dt="2025-06-17T22:00:45.313" v="311" actId="1076"/>
          <ac:picMkLst>
            <pc:docMk/>
            <pc:sldMk cId="0" sldId="258"/>
            <ac:picMk id="1026" creationId="{D4A1DC91-47ED-4D64-AD33-DEEED20C2EBB}"/>
          </ac:picMkLst>
        </pc:picChg>
        <pc:picChg chg="add mod">
          <ac:chgData name="Raymond" userId="587f6a29-cfac-4975-a4f8-0d65ace1fd6e" providerId="ADAL" clId="{B976A586-3B79-489F-B666-151BBB21CA87}" dt="2025-06-17T21:58:40.887" v="296" actId="1076"/>
          <ac:picMkLst>
            <pc:docMk/>
            <pc:sldMk cId="0" sldId="258"/>
            <ac:picMk id="1028" creationId="{0E0A03FD-B2DE-47D9-8EA0-60ED0A73759C}"/>
          </ac:picMkLst>
        </pc:picChg>
        <pc:picChg chg="add mod">
          <ac:chgData name="Raymond" userId="587f6a29-cfac-4975-a4f8-0d65ace1fd6e" providerId="ADAL" clId="{B976A586-3B79-489F-B666-151BBB21CA87}" dt="2025-06-17T21:59:47.389" v="302" actId="1076"/>
          <ac:picMkLst>
            <pc:docMk/>
            <pc:sldMk cId="0" sldId="258"/>
            <ac:picMk id="1030" creationId="{B5CB38F0-620F-45B2-8919-C140EB42901E}"/>
          </ac:picMkLst>
        </pc:picChg>
        <pc:picChg chg="add mod">
          <ac:chgData name="Raymond" userId="587f6a29-cfac-4975-a4f8-0d65ace1fd6e" providerId="ADAL" clId="{B976A586-3B79-489F-B666-151BBB21CA87}" dt="2025-06-17T22:00:37.551" v="309" actId="1076"/>
          <ac:picMkLst>
            <pc:docMk/>
            <pc:sldMk cId="0" sldId="258"/>
            <ac:picMk id="1032" creationId="{BC632C75-4148-4892-8EEC-B7993473A480}"/>
          </ac:picMkLst>
        </pc:picChg>
      </pc:sldChg>
      <pc:sldChg chg="modSp mod">
        <pc:chgData name="Raymond" userId="587f6a29-cfac-4975-a4f8-0d65ace1fd6e" providerId="ADAL" clId="{B976A586-3B79-489F-B666-151BBB21CA87}" dt="2025-06-17T22:12:00.106" v="421" actId="20577"/>
        <pc:sldMkLst>
          <pc:docMk/>
          <pc:sldMk cId="3447370064" sldId="260"/>
        </pc:sldMkLst>
        <pc:spChg chg="mod">
          <ac:chgData name="Raymond" userId="587f6a29-cfac-4975-a4f8-0d65ace1fd6e" providerId="ADAL" clId="{B976A586-3B79-489F-B666-151BBB21CA87}" dt="2025-06-17T22:12:00.106" v="421" actId="20577"/>
          <ac:spMkLst>
            <pc:docMk/>
            <pc:sldMk cId="3447370064" sldId="260"/>
            <ac:spMk id="2" creationId="{062BB724-F645-2B20-9C3C-E84A11C4F326}"/>
          </ac:spMkLst>
        </pc:spChg>
      </pc:sldChg>
      <pc:sldChg chg="modSp mod">
        <pc:chgData name="Raymond" userId="587f6a29-cfac-4975-a4f8-0d65ace1fd6e" providerId="ADAL" clId="{B976A586-3B79-489F-B666-151BBB21CA87}" dt="2025-06-17T22:52:07.022" v="896" actId="20577"/>
        <pc:sldMkLst>
          <pc:docMk/>
          <pc:sldMk cId="0" sldId="268"/>
        </pc:sldMkLst>
        <pc:spChg chg="mod">
          <ac:chgData name="Raymond" userId="587f6a29-cfac-4975-a4f8-0d65ace1fd6e" providerId="ADAL" clId="{B976A586-3B79-489F-B666-151BBB21CA87}" dt="2025-06-17T22:52:07.022" v="896" actId="20577"/>
          <ac:spMkLst>
            <pc:docMk/>
            <pc:sldMk cId="0" sldId="268"/>
            <ac:spMk id="3" creationId="{00000000-0000-0000-0000-000000000000}"/>
          </ac:spMkLst>
        </pc:spChg>
      </pc:sldChg>
      <pc:sldChg chg="modSp mod">
        <pc:chgData name="Raymond" userId="587f6a29-cfac-4975-a4f8-0d65ace1fd6e" providerId="ADAL" clId="{B976A586-3B79-489F-B666-151BBB21CA87}" dt="2025-06-17T22:54:55.266" v="915" actId="20577"/>
        <pc:sldMkLst>
          <pc:docMk/>
          <pc:sldMk cId="3276683943" sldId="270"/>
        </pc:sldMkLst>
        <pc:spChg chg="mod">
          <ac:chgData name="Raymond" userId="587f6a29-cfac-4975-a4f8-0d65ace1fd6e" providerId="ADAL" clId="{B976A586-3B79-489F-B666-151BBB21CA87}" dt="2025-06-17T22:54:55.266" v="915" actId="20577"/>
          <ac:spMkLst>
            <pc:docMk/>
            <pc:sldMk cId="3276683943" sldId="270"/>
            <ac:spMk id="2" creationId="{062BB724-F645-2B20-9C3C-E84A11C4F326}"/>
          </ac:spMkLst>
        </pc:spChg>
      </pc:sldChg>
      <pc:sldChg chg="ord">
        <pc:chgData name="Raymond" userId="587f6a29-cfac-4975-a4f8-0d65ace1fd6e" providerId="ADAL" clId="{B976A586-3B79-489F-B666-151BBB21CA87}" dt="2025-06-17T21:46:46.330" v="141"/>
        <pc:sldMkLst>
          <pc:docMk/>
          <pc:sldMk cId="3518393663" sldId="303"/>
        </pc:sldMkLst>
      </pc:sldChg>
      <pc:sldChg chg="ord">
        <pc:chgData name="Raymond" userId="587f6a29-cfac-4975-a4f8-0d65ace1fd6e" providerId="ADAL" clId="{B976A586-3B79-489F-B666-151BBB21CA87}" dt="2025-06-17T22:05:41.493" v="338"/>
        <pc:sldMkLst>
          <pc:docMk/>
          <pc:sldMk cId="3096743444" sldId="317"/>
        </pc:sldMkLst>
      </pc:sldChg>
      <pc:sldChg chg="modSp mod">
        <pc:chgData name="Raymond" userId="587f6a29-cfac-4975-a4f8-0d65ace1fd6e" providerId="ADAL" clId="{B976A586-3B79-489F-B666-151BBB21CA87}" dt="2025-06-17T22:19:28.167" v="493" actId="20577"/>
        <pc:sldMkLst>
          <pc:docMk/>
          <pc:sldMk cId="3784577598" sldId="319"/>
        </pc:sldMkLst>
        <pc:spChg chg="mod">
          <ac:chgData name="Raymond" userId="587f6a29-cfac-4975-a4f8-0d65ace1fd6e" providerId="ADAL" clId="{B976A586-3B79-489F-B666-151BBB21CA87}" dt="2025-06-17T22:19:28.167" v="493" actId="20577"/>
          <ac:spMkLst>
            <pc:docMk/>
            <pc:sldMk cId="3784577598" sldId="319"/>
            <ac:spMk id="3" creationId="{E88E0CD9-D055-41BD-A6FB-938E0181AA7C}"/>
          </ac:spMkLst>
        </pc:spChg>
        <pc:spChg chg="mod">
          <ac:chgData name="Raymond" userId="587f6a29-cfac-4975-a4f8-0d65ace1fd6e" providerId="ADAL" clId="{B976A586-3B79-489F-B666-151BBB21CA87}" dt="2025-06-17T22:19:10.207" v="490" actId="1076"/>
          <ac:spMkLst>
            <pc:docMk/>
            <pc:sldMk cId="3784577598" sldId="319"/>
            <ac:spMk id="6" creationId="{CFCC799F-1A55-4861-938E-1A433FC60051}"/>
          </ac:spMkLst>
        </pc:spChg>
      </pc:sldChg>
      <pc:sldChg chg="ord">
        <pc:chgData name="Raymond" userId="587f6a29-cfac-4975-a4f8-0d65ace1fd6e" providerId="ADAL" clId="{B976A586-3B79-489F-B666-151BBB21CA87}" dt="2025-06-17T22:42:42.756" v="761"/>
        <pc:sldMkLst>
          <pc:docMk/>
          <pc:sldMk cId="690118504" sldId="320"/>
        </pc:sldMkLst>
      </pc:sldChg>
      <pc:sldChg chg="modSp mod ord">
        <pc:chgData name="Raymond" userId="587f6a29-cfac-4975-a4f8-0d65ace1fd6e" providerId="ADAL" clId="{B976A586-3B79-489F-B666-151BBB21CA87}" dt="2025-06-17T22:01:42.254" v="316" actId="20577"/>
        <pc:sldMkLst>
          <pc:docMk/>
          <pc:sldMk cId="1249267683" sldId="327"/>
        </pc:sldMkLst>
        <pc:spChg chg="mod">
          <ac:chgData name="Raymond" userId="587f6a29-cfac-4975-a4f8-0d65ace1fd6e" providerId="ADAL" clId="{B976A586-3B79-489F-B666-151BBB21CA87}" dt="2025-06-17T22:01:19.568" v="314" actId="20577"/>
          <ac:spMkLst>
            <pc:docMk/>
            <pc:sldMk cId="1249267683" sldId="327"/>
            <ac:spMk id="2" creationId="{C6E6307D-5251-415D-9A08-229D50C13E56}"/>
          </ac:spMkLst>
        </pc:spChg>
        <pc:spChg chg="mod">
          <ac:chgData name="Raymond" userId="587f6a29-cfac-4975-a4f8-0d65ace1fd6e" providerId="ADAL" clId="{B976A586-3B79-489F-B666-151BBB21CA87}" dt="2025-06-17T22:01:42.254" v="316" actId="20577"/>
          <ac:spMkLst>
            <pc:docMk/>
            <pc:sldMk cId="1249267683" sldId="327"/>
            <ac:spMk id="7" creationId="{31E2C159-B7E4-744E-3DB1-B81AA7D110B1}"/>
          </ac:spMkLst>
        </pc:spChg>
      </pc:sldChg>
      <pc:sldChg chg="modSp mod ord">
        <pc:chgData name="Raymond" userId="587f6a29-cfac-4975-a4f8-0d65ace1fd6e" providerId="ADAL" clId="{B976A586-3B79-489F-B666-151BBB21CA87}" dt="2025-06-17T22:01:54.929" v="334" actId="20577"/>
        <pc:sldMkLst>
          <pc:docMk/>
          <pc:sldMk cId="38630061" sldId="330"/>
        </pc:sldMkLst>
        <pc:spChg chg="mod">
          <ac:chgData name="Raymond" userId="587f6a29-cfac-4975-a4f8-0d65ace1fd6e" providerId="ADAL" clId="{B976A586-3B79-489F-B666-151BBB21CA87}" dt="2025-06-17T22:01:54.929" v="334" actId="20577"/>
          <ac:spMkLst>
            <pc:docMk/>
            <pc:sldMk cId="38630061" sldId="330"/>
            <ac:spMk id="2" creationId="{FE81C351-D2BD-49ED-B270-CB0A944358AE}"/>
          </ac:spMkLst>
        </pc:spChg>
        <pc:spChg chg="mod">
          <ac:chgData name="Raymond" userId="587f6a29-cfac-4975-a4f8-0d65ace1fd6e" providerId="ADAL" clId="{B976A586-3B79-489F-B666-151BBB21CA87}" dt="2025-06-17T21:52:13.357" v="267" actId="1076"/>
          <ac:spMkLst>
            <pc:docMk/>
            <pc:sldMk cId="38630061" sldId="330"/>
            <ac:spMk id="4" creationId="{77BDE78E-B4F7-470F-B836-1A4C7F7CAE79}"/>
          </ac:spMkLst>
        </pc:spChg>
        <pc:picChg chg="mod">
          <ac:chgData name="Raymond" userId="587f6a29-cfac-4975-a4f8-0d65ace1fd6e" providerId="ADAL" clId="{B976A586-3B79-489F-B666-151BBB21CA87}" dt="2025-06-17T21:51:56.065" v="264" actId="1076"/>
          <ac:picMkLst>
            <pc:docMk/>
            <pc:sldMk cId="38630061" sldId="330"/>
            <ac:picMk id="5" creationId="{70C4C09C-6DBF-479E-8B50-C2D4CAED4531}"/>
          </ac:picMkLst>
        </pc:picChg>
      </pc:sldChg>
      <pc:sldChg chg="modSp mod ord">
        <pc:chgData name="Raymond" userId="587f6a29-cfac-4975-a4f8-0d65ace1fd6e" providerId="ADAL" clId="{B976A586-3B79-489F-B666-151BBB21CA87}" dt="2025-06-17T22:51:19.806" v="860" actId="20577"/>
        <pc:sldMkLst>
          <pc:docMk/>
          <pc:sldMk cId="0" sldId="333"/>
        </pc:sldMkLst>
        <pc:spChg chg="mod">
          <ac:chgData name="Raymond" userId="587f6a29-cfac-4975-a4f8-0d65ace1fd6e" providerId="ADAL" clId="{B976A586-3B79-489F-B666-151BBB21CA87}" dt="2025-06-17T22:51:19.806" v="860" actId="20577"/>
          <ac:spMkLst>
            <pc:docMk/>
            <pc:sldMk cId="0" sldId="333"/>
            <ac:spMk id="3" creationId="{00000000-0000-0000-0000-000000000000}"/>
          </ac:spMkLst>
        </pc:spChg>
      </pc:sldChg>
      <pc:sldChg chg="modSp mod">
        <pc:chgData name="Raymond" userId="587f6a29-cfac-4975-a4f8-0d65ace1fd6e" providerId="ADAL" clId="{B976A586-3B79-489F-B666-151BBB21CA87}" dt="2025-06-17T22:52:50.912" v="905" actId="20577"/>
        <pc:sldMkLst>
          <pc:docMk/>
          <pc:sldMk cId="0" sldId="334"/>
        </pc:sldMkLst>
        <pc:spChg chg="mod">
          <ac:chgData name="Raymond" userId="587f6a29-cfac-4975-a4f8-0d65ace1fd6e" providerId="ADAL" clId="{B976A586-3B79-489F-B666-151BBB21CA87}" dt="2025-06-17T22:52:50.912" v="905" actId="20577"/>
          <ac:spMkLst>
            <pc:docMk/>
            <pc:sldMk cId="0" sldId="334"/>
            <ac:spMk id="4" creationId="{00000000-0000-0000-0000-000000000000}"/>
          </ac:spMkLst>
        </pc:spChg>
      </pc:sldChg>
      <pc:sldChg chg="modSp mod">
        <pc:chgData name="Raymond" userId="587f6a29-cfac-4975-a4f8-0d65ace1fd6e" providerId="ADAL" clId="{B976A586-3B79-489F-B666-151BBB21CA87}" dt="2025-06-17T22:44:04.844" v="767" actId="1076"/>
        <pc:sldMkLst>
          <pc:docMk/>
          <pc:sldMk cId="3107136981" sldId="341"/>
        </pc:sldMkLst>
        <pc:picChg chg="mod">
          <ac:chgData name="Raymond" userId="587f6a29-cfac-4975-a4f8-0d65ace1fd6e" providerId="ADAL" clId="{B976A586-3B79-489F-B666-151BBB21CA87}" dt="2025-06-17T22:44:04.844" v="767" actId="1076"/>
          <ac:picMkLst>
            <pc:docMk/>
            <pc:sldMk cId="3107136981" sldId="341"/>
            <ac:picMk id="6" creationId="{14879BCD-0C36-476F-8BF7-EC59D5383B33}"/>
          </ac:picMkLst>
        </pc:picChg>
        <pc:picChg chg="mod">
          <ac:chgData name="Raymond" userId="587f6a29-cfac-4975-a4f8-0d65ace1fd6e" providerId="ADAL" clId="{B976A586-3B79-489F-B666-151BBB21CA87}" dt="2025-06-17T22:43:47.773" v="763" actId="14100"/>
          <ac:picMkLst>
            <pc:docMk/>
            <pc:sldMk cId="3107136981" sldId="341"/>
            <ac:picMk id="8" creationId="{4422ADFC-714E-4E1C-BB5F-861586C82305}"/>
          </ac:picMkLst>
        </pc:picChg>
      </pc:sldChg>
      <pc:sldChg chg="modSp mod ord">
        <pc:chgData name="Raymond" userId="587f6a29-cfac-4975-a4f8-0d65ace1fd6e" providerId="ADAL" clId="{B976A586-3B79-489F-B666-151BBB21CA87}" dt="2025-06-17T22:05:27.351" v="336"/>
        <pc:sldMkLst>
          <pc:docMk/>
          <pc:sldMk cId="985372251" sldId="349"/>
        </pc:sldMkLst>
        <pc:spChg chg="mod">
          <ac:chgData name="Raymond" userId="587f6a29-cfac-4975-a4f8-0d65ace1fd6e" providerId="ADAL" clId="{B976A586-3B79-489F-B666-151BBB21CA87}" dt="2025-06-17T21:54:55.943" v="283" actId="20577"/>
          <ac:spMkLst>
            <pc:docMk/>
            <pc:sldMk cId="985372251" sldId="349"/>
            <ac:spMk id="5" creationId="{F3C323D4-12B3-84F2-D0D9-F909C158BC30}"/>
          </ac:spMkLst>
        </pc:spChg>
      </pc:sldChg>
      <pc:sldChg chg="ord">
        <pc:chgData name="Raymond" userId="587f6a29-cfac-4975-a4f8-0d65ace1fd6e" providerId="ADAL" clId="{B976A586-3B79-489F-B666-151BBB21CA87}" dt="2025-06-17T22:05:27.351" v="336"/>
        <pc:sldMkLst>
          <pc:docMk/>
          <pc:sldMk cId="1607420129" sldId="350"/>
        </pc:sldMkLst>
      </pc:sldChg>
      <pc:sldChg chg="modSp mod ord">
        <pc:chgData name="Raymond" userId="587f6a29-cfac-4975-a4f8-0d65ace1fd6e" providerId="ADAL" clId="{B976A586-3B79-489F-B666-151BBB21CA87}" dt="2025-06-17T22:07:25.831" v="387" actId="20577"/>
        <pc:sldMkLst>
          <pc:docMk/>
          <pc:sldMk cId="2815690514" sldId="351"/>
        </pc:sldMkLst>
        <pc:spChg chg="mod">
          <ac:chgData name="Raymond" userId="587f6a29-cfac-4975-a4f8-0d65ace1fd6e" providerId="ADAL" clId="{B976A586-3B79-489F-B666-151BBB21CA87}" dt="2025-06-17T22:06:31.511" v="347" actId="20577"/>
          <ac:spMkLst>
            <pc:docMk/>
            <pc:sldMk cId="2815690514" sldId="351"/>
            <ac:spMk id="2" creationId="{BD42A336-39CE-4591-3F6E-DD3A7A152BDC}"/>
          </ac:spMkLst>
        </pc:spChg>
        <pc:spChg chg="mod">
          <ac:chgData name="Raymond" userId="587f6a29-cfac-4975-a4f8-0d65ace1fd6e" providerId="ADAL" clId="{B976A586-3B79-489F-B666-151BBB21CA87}" dt="2025-06-17T22:07:25.831" v="387" actId="20577"/>
          <ac:spMkLst>
            <pc:docMk/>
            <pc:sldMk cId="2815690514" sldId="351"/>
            <ac:spMk id="3" creationId="{F0382C9A-49E5-8778-CBBD-7ED86FE49418}"/>
          </ac:spMkLst>
        </pc:spChg>
      </pc:sldChg>
      <pc:sldChg chg="ord">
        <pc:chgData name="Raymond" userId="587f6a29-cfac-4975-a4f8-0d65ace1fd6e" providerId="ADAL" clId="{B976A586-3B79-489F-B666-151BBB21CA87}" dt="2025-06-17T22:05:27.351" v="336"/>
        <pc:sldMkLst>
          <pc:docMk/>
          <pc:sldMk cId="1748989798" sldId="352"/>
        </pc:sldMkLst>
      </pc:sldChg>
      <pc:sldChg chg="ord">
        <pc:chgData name="Raymond" userId="587f6a29-cfac-4975-a4f8-0d65ace1fd6e" providerId="ADAL" clId="{B976A586-3B79-489F-B666-151BBB21CA87}" dt="2025-06-17T22:12:57.493" v="423"/>
        <pc:sldMkLst>
          <pc:docMk/>
          <pc:sldMk cId="2456916066" sldId="353"/>
        </pc:sldMkLst>
      </pc:sldChg>
      <pc:sldChg chg="ord">
        <pc:chgData name="Raymond" userId="587f6a29-cfac-4975-a4f8-0d65ace1fd6e" providerId="ADAL" clId="{B976A586-3B79-489F-B666-151BBB21CA87}" dt="2025-06-17T22:12:57.493" v="423"/>
        <pc:sldMkLst>
          <pc:docMk/>
          <pc:sldMk cId="1969624188" sldId="354"/>
        </pc:sldMkLst>
      </pc:sldChg>
      <pc:sldChg chg="addSp delSp modSp mod">
        <pc:chgData name="Raymond" userId="587f6a29-cfac-4975-a4f8-0d65ace1fd6e" providerId="ADAL" clId="{B976A586-3B79-489F-B666-151BBB21CA87}" dt="2025-06-17T22:42:20.771" v="759" actId="255"/>
        <pc:sldMkLst>
          <pc:docMk/>
          <pc:sldMk cId="3653675210" sldId="355"/>
        </pc:sldMkLst>
        <pc:spChg chg="mod">
          <ac:chgData name="Raymond" userId="587f6a29-cfac-4975-a4f8-0d65ace1fd6e" providerId="ADAL" clId="{B976A586-3B79-489F-B666-151BBB21CA87}" dt="2025-06-17T22:40:57.475" v="690" actId="1076"/>
          <ac:spMkLst>
            <pc:docMk/>
            <pc:sldMk cId="3653675210" sldId="355"/>
            <ac:spMk id="2" creationId="{C6813AAE-2ADB-40D8-7DD9-A0D45008867D}"/>
          </ac:spMkLst>
        </pc:spChg>
        <pc:spChg chg="del">
          <ac:chgData name="Raymond" userId="587f6a29-cfac-4975-a4f8-0d65ace1fd6e" providerId="ADAL" clId="{B976A586-3B79-489F-B666-151BBB21CA87}" dt="2025-06-17T22:38:02.299" v="669" actId="478"/>
          <ac:spMkLst>
            <pc:docMk/>
            <pc:sldMk cId="3653675210" sldId="355"/>
            <ac:spMk id="3" creationId="{61A15FC9-3358-6138-E4B6-E82E5E793903}"/>
          </ac:spMkLst>
        </pc:spChg>
        <pc:spChg chg="add del mod">
          <ac:chgData name="Raymond" userId="587f6a29-cfac-4975-a4f8-0d65ace1fd6e" providerId="ADAL" clId="{B976A586-3B79-489F-B666-151BBB21CA87}" dt="2025-06-17T22:38:06.387" v="670" actId="478"/>
          <ac:spMkLst>
            <pc:docMk/>
            <pc:sldMk cId="3653675210" sldId="355"/>
            <ac:spMk id="7" creationId="{AED3503A-D40A-40FA-9825-D29BD06CC273}"/>
          </ac:spMkLst>
        </pc:spChg>
        <pc:spChg chg="add mod">
          <ac:chgData name="Raymond" userId="587f6a29-cfac-4975-a4f8-0d65ace1fd6e" providerId="ADAL" clId="{B976A586-3B79-489F-B666-151BBB21CA87}" dt="2025-06-17T22:42:20.771" v="759" actId="255"/>
          <ac:spMkLst>
            <pc:docMk/>
            <pc:sldMk cId="3653675210" sldId="355"/>
            <ac:spMk id="8" creationId="{11FE6BE2-17B6-444A-8B77-18E209E0BDE3}"/>
          </ac:spMkLst>
        </pc:spChg>
        <pc:graphicFrameChg chg="modGraphic">
          <ac:chgData name="Raymond" userId="587f6a29-cfac-4975-a4f8-0d65ace1fd6e" providerId="ADAL" clId="{B976A586-3B79-489F-B666-151BBB21CA87}" dt="2025-06-17T22:38:31.038" v="672" actId="20577"/>
          <ac:graphicFrameMkLst>
            <pc:docMk/>
            <pc:sldMk cId="3653675210" sldId="355"/>
            <ac:graphicFrameMk id="4" creationId="{34588521-04FB-4C62-A321-D4ACF8C3C680}"/>
          </ac:graphicFrameMkLst>
        </pc:graphicFrameChg>
        <pc:picChg chg="add mod">
          <ac:chgData name="Raymond" userId="587f6a29-cfac-4975-a4f8-0d65ace1fd6e" providerId="ADAL" clId="{B976A586-3B79-489F-B666-151BBB21CA87}" dt="2025-06-17T22:41:04.497" v="691" actId="1076"/>
          <ac:picMkLst>
            <pc:docMk/>
            <pc:sldMk cId="3653675210" sldId="355"/>
            <ac:picMk id="10" creationId="{5BE7C059-28C8-4724-BAC9-03343976A4BA}"/>
          </ac:picMkLst>
        </pc:picChg>
      </pc:sldChg>
    </pc:docChg>
  </pc:docChgLst>
  <pc:docChgLst>
    <pc:chgData name="Raymond" userId="587f6a29-cfac-4975-a4f8-0d65ace1fd6e" providerId="ADAL" clId="{E1902A7A-CDC4-4933-BFDE-551C7B55165E}"/>
    <pc:docChg chg="undo custSel addSld modSld sldOrd">
      <pc:chgData name="Raymond" userId="587f6a29-cfac-4975-a4f8-0d65ace1fd6e" providerId="ADAL" clId="{E1902A7A-CDC4-4933-BFDE-551C7B55165E}" dt="2025-06-20T23:43:01.957" v="387"/>
      <pc:docMkLst>
        <pc:docMk/>
      </pc:docMkLst>
      <pc:sldChg chg="delSp mod">
        <pc:chgData name="Raymond" userId="587f6a29-cfac-4975-a4f8-0d65ace1fd6e" providerId="ADAL" clId="{E1902A7A-CDC4-4933-BFDE-551C7B55165E}" dt="2025-06-20T22:20:24.284" v="0" actId="478"/>
        <pc:sldMkLst>
          <pc:docMk/>
          <pc:sldMk cId="0" sldId="258"/>
        </pc:sldMkLst>
        <pc:picChg chg="del">
          <ac:chgData name="Raymond" userId="587f6a29-cfac-4975-a4f8-0d65ace1fd6e" providerId="ADAL" clId="{E1902A7A-CDC4-4933-BFDE-551C7B55165E}" dt="2025-06-20T22:20:24.284" v="0" actId="478"/>
          <ac:picMkLst>
            <pc:docMk/>
            <pc:sldMk cId="0" sldId="258"/>
            <ac:picMk id="2" creationId="{B79CFC12-53CA-4238-8B39-9A9BFE4B89FC}"/>
          </ac:picMkLst>
        </pc:picChg>
      </pc:sldChg>
      <pc:sldChg chg="modSp mod">
        <pc:chgData name="Raymond" userId="587f6a29-cfac-4975-a4f8-0d65ace1fd6e" providerId="ADAL" clId="{E1902A7A-CDC4-4933-BFDE-551C7B55165E}" dt="2025-06-20T22:25:04.943" v="285" actId="20577"/>
        <pc:sldMkLst>
          <pc:docMk/>
          <pc:sldMk cId="3784577598" sldId="319"/>
        </pc:sldMkLst>
        <pc:spChg chg="mod">
          <ac:chgData name="Raymond" userId="587f6a29-cfac-4975-a4f8-0d65ace1fd6e" providerId="ADAL" clId="{E1902A7A-CDC4-4933-BFDE-551C7B55165E}" dt="2025-06-20T22:24:05.814" v="174" actId="20577"/>
          <ac:spMkLst>
            <pc:docMk/>
            <pc:sldMk cId="3784577598" sldId="319"/>
            <ac:spMk id="2" creationId="{8187D238-5641-4FC5-B09E-CE7B901C0134}"/>
          </ac:spMkLst>
        </pc:spChg>
        <pc:spChg chg="mod">
          <ac:chgData name="Raymond" userId="587f6a29-cfac-4975-a4f8-0d65ace1fd6e" providerId="ADAL" clId="{E1902A7A-CDC4-4933-BFDE-551C7B55165E}" dt="2025-06-20T22:25:04.943" v="285" actId="20577"/>
          <ac:spMkLst>
            <pc:docMk/>
            <pc:sldMk cId="3784577598" sldId="319"/>
            <ac:spMk id="3" creationId="{E88E0CD9-D055-41BD-A6FB-938E0181AA7C}"/>
          </ac:spMkLst>
        </pc:spChg>
      </pc:sldChg>
      <pc:sldChg chg="ord">
        <pc:chgData name="Raymond" userId="587f6a29-cfac-4975-a4f8-0d65ace1fd6e" providerId="ADAL" clId="{E1902A7A-CDC4-4933-BFDE-551C7B55165E}" dt="2025-06-20T23:23:16.244" v="334"/>
        <pc:sldMkLst>
          <pc:docMk/>
          <pc:sldMk cId="1409105940" sldId="322"/>
        </pc:sldMkLst>
      </pc:sldChg>
      <pc:sldChg chg="addSp modSp mod">
        <pc:chgData name="Raymond" userId="587f6a29-cfac-4975-a4f8-0d65ace1fd6e" providerId="ADAL" clId="{E1902A7A-CDC4-4933-BFDE-551C7B55165E}" dt="2025-06-20T22:26:20.383" v="303" actId="1076"/>
        <pc:sldMkLst>
          <pc:docMk/>
          <pc:sldMk cId="0" sldId="336"/>
        </pc:sldMkLst>
        <pc:spChg chg="add mod">
          <ac:chgData name="Raymond" userId="587f6a29-cfac-4975-a4f8-0d65ace1fd6e" providerId="ADAL" clId="{E1902A7A-CDC4-4933-BFDE-551C7B55165E}" dt="2025-06-20T22:26:20.383" v="303" actId="1076"/>
          <ac:spMkLst>
            <pc:docMk/>
            <pc:sldMk cId="0" sldId="336"/>
            <ac:spMk id="7" creationId="{8B929119-E7E5-41D6-A553-DDD1BBA6CA27}"/>
          </ac:spMkLst>
        </pc:spChg>
      </pc:sldChg>
      <pc:sldChg chg="modSp mod">
        <pc:chgData name="Raymond" userId="587f6a29-cfac-4975-a4f8-0d65ace1fd6e" providerId="ADAL" clId="{E1902A7A-CDC4-4933-BFDE-551C7B55165E}" dt="2025-06-20T22:50:14.992" v="332" actId="20577"/>
        <pc:sldMkLst>
          <pc:docMk/>
          <pc:sldMk cId="3653675210" sldId="355"/>
        </pc:sldMkLst>
        <pc:graphicFrameChg chg="mod modGraphic">
          <ac:chgData name="Raymond" userId="587f6a29-cfac-4975-a4f8-0d65ace1fd6e" providerId="ADAL" clId="{E1902A7A-CDC4-4933-BFDE-551C7B55165E}" dt="2025-06-20T22:50:14.992" v="332" actId="20577"/>
          <ac:graphicFrameMkLst>
            <pc:docMk/>
            <pc:sldMk cId="3653675210" sldId="355"/>
            <ac:graphicFrameMk id="4" creationId="{34588521-04FB-4C62-A321-D4ACF8C3C680}"/>
          </ac:graphicFrameMkLst>
        </pc:graphicFrameChg>
      </pc:sldChg>
      <pc:sldChg chg="ord modNotes">
        <pc:chgData name="Raymond" userId="587f6a29-cfac-4975-a4f8-0d65ace1fd6e" providerId="ADAL" clId="{E1902A7A-CDC4-4933-BFDE-551C7B55165E}" dt="2025-06-20T23:43:01.957" v="387"/>
        <pc:sldMkLst>
          <pc:docMk/>
          <pc:sldMk cId="3315828521" sldId="356"/>
        </pc:sldMkLst>
      </pc:sldChg>
      <pc:sldChg chg="modSp mod">
        <pc:chgData name="Raymond" userId="587f6a29-cfac-4975-a4f8-0d65ace1fd6e" providerId="ADAL" clId="{E1902A7A-CDC4-4933-BFDE-551C7B55165E}" dt="2025-06-20T22:22:33.017" v="96" actId="255"/>
        <pc:sldMkLst>
          <pc:docMk/>
          <pc:sldMk cId="3472770341" sldId="357"/>
        </pc:sldMkLst>
        <pc:spChg chg="mod">
          <ac:chgData name="Raymond" userId="587f6a29-cfac-4975-a4f8-0d65ace1fd6e" providerId="ADAL" clId="{E1902A7A-CDC4-4933-BFDE-551C7B55165E}" dt="2025-06-20T22:22:12.949" v="94" actId="20577"/>
          <ac:spMkLst>
            <pc:docMk/>
            <pc:sldMk cId="3472770341" sldId="357"/>
            <ac:spMk id="4" creationId="{0BC0411E-9C44-4518-A71A-5642092FE3E0}"/>
          </ac:spMkLst>
        </pc:spChg>
        <pc:spChg chg="mod">
          <ac:chgData name="Raymond" userId="587f6a29-cfac-4975-a4f8-0d65ace1fd6e" providerId="ADAL" clId="{E1902A7A-CDC4-4933-BFDE-551C7B55165E}" dt="2025-06-20T22:22:33.017" v="96" actId="255"/>
          <ac:spMkLst>
            <pc:docMk/>
            <pc:sldMk cId="3472770341" sldId="357"/>
            <ac:spMk id="5" creationId="{B124B0C0-F529-4F47-9423-581EF17D55D3}"/>
          </ac:spMkLst>
        </pc:spChg>
      </pc:sldChg>
      <pc:sldChg chg="addSp delSp modSp new mod">
        <pc:chgData name="Raymond" userId="587f6a29-cfac-4975-a4f8-0d65ace1fd6e" providerId="ADAL" clId="{E1902A7A-CDC4-4933-BFDE-551C7B55165E}" dt="2025-06-20T23:37:10.216" v="385" actId="1076"/>
        <pc:sldMkLst>
          <pc:docMk/>
          <pc:sldMk cId="3319520429" sldId="358"/>
        </pc:sldMkLst>
        <pc:spChg chg="del">
          <ac:chgData name="Raymond" userId="587f6a29-cfac-4975-a4f8-0d65ace1fd6e" providerId="ADAL" clId="{E1902A7A-CDC4-4933-BFDE-551C7B55165E}" dt="2025-06-20T23:29:21.116" v="345" actId="22"/>
          <ac:spMkLst>
            <pc:docMk/>
            <pc:sldMk cId="3319520429" sldId="358"/>
            <ac:spMk id="3" creationId="{E599D4EE-E892-44B3-9249-4E9FDA5FFDB8}"/>
          </ac:spMkLst>
        </pc:spChg>
        <pc:picChg chg="add del">
          <ac:chgData name="Raymond" userId="587f6a29-cfac-4975-a4f8-0d65ace1fd6e" providerId="ADAL" clId="{E1902A7A-CDC4-4933-BFDE-551C7B55165E}" dt="2025-06-20T23:25:32.930" v="337" actId="478"/>
          <ac:picMkLst>
            <pc:docMk/>
            <pc:sldMk cId="3319520429" sldId="358"/>
            <ac:picMk id="5" creationId="{553EAAB2-58B5-4FA6-94F5-6CD46F801E52}"/>
          </ac:picMkLst>
        </pc:picChg>
        <pc:picChg chg="add mod ord modCrop">
          <ac:chgData name="Raymond" userId="587f6a29-cfac-4975-a4f8-0d65ace1fd6e" providerId="ADAL" clId="{E1902A7A-CDC4-4933-BFDE-551C7B55165E}" dt="2025-06-20T23:36:47.040" v="383" actId="1076"/>
          <ac:picMkLst>
            <pc:docMk/>
            <pc:sldMk cId="3319520429" sldId="358"/>
            <ac:picMk id="7" creationId="{8387D4C3-9BE6-4FBF-AF7D-8E0F26C61176}"/>
          </ac:picMkLst>
        </pc:picChg>
        <pc:picChg chg="add mod">
          <ac:chgData name="Raymond" userId="587f6a29-cfac-4975-a4f8-0d65ace1fd6e" providerId="ADAL" clId="{E1902A7A-CDC4-4933-BFDE-551C7B55165E}" dt="2025-06-20T23:36:33" v="380" actId="1076"/>
          <ac:picMkLst>
            <pc:docMk/>
            <pc:sldMk cId="3319520429" sldId="358"/>
            <ac:picMk id="9" creationId="{B683C9F2-2CD8-4F4C-A569-6C20FA416CD4}"/>
          </ac:picMkLst>
        </pc:picChg>
        <pc:picChg chg="add mod modCrop">
          <ac:chgData name="Raymond" userId="587f6a29-cfac-4975-a4f8-0d65ace1fd6e" providerId="ADAL" clId="{E1902A7A-CDC4-4933-BFDE-551C7B55165E}" dt="2025-06-20T23:37:10.216" v="385" actId="1076"/>
          <ac:picMkLst>
            <pc:docMk/>
            <pc:sldMk cId="3319520429" sldId="358"/>
            <ac:picMk id="10" creationId="{406486FC-BC9D-4B5B-B501-C9AB820C3404}"/>
          </ac:picMkLst>
        </pc:picChg>
        <pc:picChg chg="add mod modCrop">
          <ac:chgData name="Raymond" userId="587f6a29-cfac-4975-a4f8-0d65ace1fd6e" providerId="ADAL" clId="{E1902A7A-CDC4-4933-BFDE-551C7B55165E}" dt="2025-06-20T23:36:49.840" v="384" actId="1076"/>
          <ac:picMkLst>
            <pc:docMk/>
            <pc:sldMk cId="3319520429" sldId="358"/>
            <ac:picMk id="11" creationId="{1F926A47-1CDD-403F-92CA-629A267F59B6}"/>
          </ac:picMkLst>
        </pc:picChg>
      </pc:sldChg>
      <pc:sldChg chg="addSp delSp modSp new mod ord">
        <pc:chgData name="Raymond" userId="587f6a29-cfac-4975-a4f8-0d65ace1fd6e" providerId="ADAL" clId="{E1902A7A-CDC4-4933-BFDE-551C7B55165E}" dt="2025-06-20T23:28:13.528" v="344"/>
        <pc:sldMkLst>
          <pc:docMk/>
          <pc:sldMk cId="3915300065" sldId="359"/>
        </pc:sldMkLst>
        <pc:picChg chg="add del">
          <ac:chgData name="Raymond" userId="587f6a29-cfac-4975-a4f8-0d65ace1fd6e" providerId="ADAL" clId="{E1902A7A-CDC4-4933-BFDE-551C7B55165E}" dt="2025-06-20T23:26:09.012" v="340" actId="22"/>
          <ac:picMkLst>
            <pc:docMk/>
            <pc:sldMk cId="3915300065" sldId="359"/>
            <ac:picMk id="5" creationId="{B7C07380-E554-431B-8E42-85FF47333971}"/>
          </ac:picMkLst>
        </pc:picChg>
        <pc:picChg chg="add mod modCrop">
          <ac:chgData name="Raymond" userId="587f6a29-cfac-4975-a4f8-0d65ace1fd6e" providerId="ADAL" clId="{E1902A7A-CDC4-4933-BFDE-551C7B55165E}" dt="2025-06-20T23:27:09.698" v="342" actId="732"/>
          <ac:picMkLst>
            <pc:docMk/>
            <pc:sldMk cId="3915300065" sldId="359"/>
            <ac:picMk id="7" creationId="{C1E6CA58-07C8-4544-9EC9-9BEB17FD4B7A}"/>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F8A145-1113-4BC4-8156-A9DE27B859EE}"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FAE05-2971-459A-BBCE-7E440EF981DF}">
      <dgm:prSet custT="1"/>
      <dgm:spPr/>
      <dgm:t>
        <a:bodyPr/>
        <a:lstStyle/>
        <a:p>
          <a:pPr>
            <a:lnSpc>
              <a:spcPct val="100000"/>
            </a:lnSpc>
          </a:pPr>
          <a:r>
            <a:rPr lang="en-US" sz="1200" b="1" dirty="0"/>
            <a:t>Query/Response Simple Text generation </a:t>
          </a:r>
        </a:p>
      </dgm:t>
    </dgm:pt>
    <dgm:pt modelId="{11BE289B-3050-4964-8917-928511150341}" type="parTrans" cxnId="{1DF3EAEE-83BB-465B-9340-5361654DDD14}">
      <dgm:prSet/>
      <dgm:spPr/>
      <dgm:t>
        <a:bodyPr/>
        <a:lstStyle/>
        <a:p>
          <a:endParaRPr lang="en-US"/>
        </a:p>
      </dgm:t>
    </dgm:pt>
    <dgm:pt modelId="{43A1FCDA-1A4D-4A8D-9FCE-5A8E7CD43810}" type="sibTrans" cxnId="{1DF3EAEE-83BB-465B-9340-5361654DDD14}">
      <dgm:prSet/>
      <dgm:spPr/>
      <dgm:t>
        <a:bodyPr/>
        <a:lstStyle/>
        <a:p>
          <a:pPr>
            <a:lnSpc>
              <a:spcPct val="100000"/>
            </a:lnSpc>
          </a:pPr>
          <a:endParaRPr lang="en-US"/>
        </a:p>
      </dgm:t>
    </dgm:pt>
    <dgm:pt modelId="{804FB436-4CDF-4665-B645-1347EDBB5159}">
      <dgm:prSet custT="1"/>
      <dgm:spPr/>
      <dgm:t>
        <a:bodyPr/>
        <a:lstStyle/>
        <a:p>
          <a:pPr>
            <a:lnSpc>
              <a:spcPct val="100000"/>
            </a:lnSpc>
          </a:pPr>
          <a:r>
            <a:rPr lang="en-US" sz="1200" b="1" dirty="0"/>
            <a:t>Summarization Simple </a:t>
          </a:r>
          <a:br>
            <a:rPr lang="en-US" sz="1200" b="1" dirty="0"/>
          </a:br>
          <a:r>
            <a:rPr lang="en-US" sz="1200" b="1" dirty="0"/>
            <a:t>(Single Text)</a:t>
          </a:r>
          <a:r>
            <a:rPr lang="en-US" sz="1200" dirty="0"/>
            <a:t> </a:t>
          </a:r>
        </a:p>
      </dgm:t>
    </dgm:pt>
    <dgm:pt modelId="{DF4FE152-4312-441E-A4A4-36EEFE339AB7}" type="parTrans" cxnId="{405EBAAA-3796-49F9-8515-1CD5D4BC581E}">
      <dgm:prSet/>
      <dgm:spPr/>
      <dgm:t>
        <a:bodyPr/>
        <a:lstStyle/>
        <a:p>
          <a:endParaRPr lang="en-US"/>
        </a:p>
      </dgm:t>
    </dgm:pt>
    <dgm:pt modelId="{E0BBCEF3-0726-45C4-95DD-29D3BC2D7988}" type="sibTrans" cxnId="{405EBAAA-3796-49F9-8515-1CD5D4BC581E}">
      <dgm:prSet/>
      <dgm:spPr/>
      <dgm:t>
        <a:bodyPr/>
        <a:lstStyle/>
        <a:p>
          <a:pPr>
            <a:lnSpc>
              <a:spcPct val="100000"/>
            </a:lnSpc>
          </a:pPr>
          <a:endParaRPr lang="en-US"/>
        </a:p>
      </dgm:t>
    </dgm:pt>
    <dgm:pt modelId="{AE4895A4-2993-4A33-A79C-0EAC7067DE41}">
      <dgm:prSet custT="1"/>
      <dgm:spPr/>
      <dgm:t>
        <a:bodyPr/>
        <a:lstStyle/>
        <a:p>
          <a:pPr>
            <a:lnSpc>
              <a:spcPct val="100000"/>
            </a:lnSpc>
          </a:pPr>
          <a:r>
            <a:rPr lang="en-US" sz="1200" b="1" dirty="0"/>
            <a:t>Translation</a:t>
          </a:r>
          <a:br>
            <a:rPr lang="en-US" sz="1100" b="1" dirty="0"/>
          </a:br>
          <a:br>
            <a:rPr lang="en-US" sz="1100" b="1" dirty="0"/>
          </a:br>
          <a:r>
            <a:rPr lang="en-US" sz="1100" b="0" dirty="0"/>
            <a:t>Language to Language, level of language, improving translations</a:t>
          </a:r>
        </a:p>
      </dgm:t>
    </dgm:pt>
    <dgm:pt modelId="{221D2912-C1D6-4ABE-87D2-1D77907E84FC}" type="parTrans" cxnId="{7CF6EE4C-D795-42F7-ACA0-D4B50C1FAE63}">
      <dgm:prSet/>
      <dgm:spPr/>
      <dgm:t>
        <a:bodyPr/>
        <a:lstStyle/>
        <a:p>
          <a:endParaRPr lang="en-US"/>
        </a:p>
      </dgm:t>
    </dgm:pt>
    <dgm:pt modelId="{B2A4DBB7-D73D-40C6-BF69-EFE169995522}" type="sibTrans" cxnId="{7CF6EE4C-D795-42F7-ACA0-D4B50C1FAE63}">
      <dgm:prSet/>
      <dgm:spPr/>
      <dgm:t>
        <a:bodyPr/>
        <a:lstStyle/>
        <a:p>
          <a:pPr>
            <a:lnSpc>
              <a:spcPct val="100000"/>
            </a:lnSpc>
          </a:pPr>
          <a:endParaRPr lang="en-US"/>
        </a:p>
      </dgm:t>
    </dgm:pt>
    <dgm:pt modelId="{19226D11-8102-4C1F-A485-D409E822A5BB}">
      <dgm:prSet/>
      <dgm:spPr/>
      <dgm:t>
        <a:bodyPr/>
        <a:lstStyle/>
        <a:p>
          <a:pPr>
            <a:lnSpc>
              <a:spcPct val="100000"/>
            </a:lnSpc>
          </a:pPr>
          <a:r>
            <a:rPr lang="en-US" b="1" dirty="0"/>
            <a:t>Complex Question-answering and commands/Prompt Engineering</a:t>
          </a:r>
          <a:br>
            <a:rPr lang="en-US" dirty="0"/>
          </a:br>
          <a:br>
            <a:rPr lang="en-US" dirty="0"/>
          </a:br>
          <a:r>
            <a:rPr lang="en-US" b="1" dirty="0"/>
            <a:t>Generating a research paper </a:t>
          </a:r>
          <a:r>
            <a:rPr lang="en-US" dirty="0"/>
            <a:t>introduction, Generate a Poem, Script, Article: </a:t>
          </a:r>
          <a:br>
            <a:rPr lang="en-US" dirty="0"/>
          </a:br>
          <a:r>
            <a:rPr lang="en-US" dirty="0"/>
            <a:t>"Write an introduction for a research paper on the effects of Generative AI on  Education.“</a:t>
          </a:r>
        </a:p>
        <a:p>
          <a:pPr>
            <a:lnSpc>
              <a:spcPct val="100000"/>
            </a:lnSpc>
          </a:pPr>
          <a:endParaRPr lang="en-US" dirty="0"/>
        </a:p>
      </dgm:t>
    </dgm:pt>
    <dgm:pt modelId="{F3253E3D-B51E-402F-8835-073AD3B914B6}" type="parTrans" cxnId="{9AF3BAD1-17A0-450E-BF0F-1AAFDCF20C3F}">
      <dgm:prSet/>
      <dgm:spPr/>
      <dgm:t>
        <a:bodyPr/>
        <a:lstStyle/>
        <a:p>
          <a:endParaRPr lang="en-US"/>
        </a:p>
      </dgm:t>
    </dgm:pt>
    <dgm:pt modelId="{C3008AD9-40DF-4F64-8285-75BD1005962F}" type="sibTrans" cxnId="{9AF3BAD1-17A0-450E-BF0F-1AAFDCF20C3F}">
      <dgm:prSet/>
      <dgm:spPr/>
      <dgm:t>
        <a:bodyPr/>
        <a:lstStyle/>
        <a:p>
          <a:pPr>
            <a:lnSpc>
              <a:spcPct val="100000"/>
            </a:lnSpc>
          </a:pPr>
          <a:endParaRPr lang="en-US"/>
        </a:p>
      </dgm:t>
    </dgm:pt>
    <dgm:pt modelId="{9F1BE159-CE18-4481-8858-760B636ADFE3}">
      <dgm:prSet/>
      <dgm:spPr/>
      <dgm:t>
        <a:bodyPr/>
        <a:lstStyle/>
        <a:p>
          <a:pPr>
            <a:lnSpc>
              <a:spcPct val="100000"/>
            </a:lnSpc>
          </a:pPr>
          <a:r>
            <a:rPr lang="en-US" b="1" dirty="0"/>
            <a:t>Summarize and Synthesize  Multiple articles or Books</a:t>
          </a:r>
          <a:r>
            <a:rPr lang="en-US" dirty="0"/>
            <a:t> </a:t>
          </a:r>
          <a:br>
            <a:rPr lang="en-US" dirty="0"/>
          </a:br>
          <a:br>
            <a:rPr lang="en-US" dirty="0"/>
          </a:br>
          <a:r>
            <a:rPr lang="en-US" dirty="0"/>
            <a:t>"Summarize the key findings of the latest research on artificial intelligence for higher education."</a:t>
          </a:r>
        </a:p>
      </dgm:t>
    </dgm:pt>
    <dgm:pt modelId="{2B48CF42-C457-408A-A150-450656380EED}" type="parTrans" cxnId="{A13A946C-BC59-4E39-9B1E-E31D16105B07}">
      <dgm:prSet/>
      <dgm:spPr/>
      <dgm:t>
        <a:bodyPr/>
        <a:lstStyle/>
        <a:p>
          <a:endParaRPr lang="en-US"/>
        </a:p>
      </dgm:t>
    </dgm:pt>
    <dgm:pt modelId="{F4D8B4E2-B095-4890-93FC-22E3EF271AE3}" type="sibTrans" cxnId="{A13A946C-BC59-4E39-9B1E-E31D16105B07}">
      <dgm:prSet/>
      <dgm:spPr/>
      <dgm:t>
        <a:bodyPr/>
        <a:lstStyle/>
        <a:p>
          <a:pPr>
            <a:lnSpc>
              <a:spcPct val="100000"/>
            </a:lnSpc>
          </a:pPr>
          <a:endParaRPr lang="en-US"/>
        </a:p>
      </dgm:t>
    </dgm:pt>
    <dgm:pt modelId="{7720E595-5190-47EC-BEC7-ABEBD376FB9B}">
      <dgm:prSet/>
      <dgm:spPr/>
      <dgm:t>
        <a:bodyPr/>
        <a:lstStyle/>
        <a:p>
          <a:pPr>
            <a:lnSpc>
              <a:spcPct val="100000"/>
            </a:lnSpc>
          </a:pPr>
          <a:r>
            <a:rPr lang="en-US" b="1" dirty="0"/>
            <a:t>Brainstorming research ideas</a:t>
          </a:r>
          <a:r>
            <a:rPr lang="en-US" dirty="0"/>
            <a:t>: </a:t>
          </a:r>
          <a:br>
            <a:rPr lang="en-US" dirty="0"/>
          </a:br>
          <a:br>
            <a:rPr lang="en-US" dirty="0"/>
          </a:br>
          <a:r>
            <a:rPr lang="en-US" dirty="0"/>
            <a:t>"Suggest three potential research topics in the field  of Benchmarking AI multi-modal models."</a:t>
          </a:r>
        </a:p>
      </dgm:t>
    </dgm:pt>
    <dgm:pt modelId="{B656BD78-6349-4A66-93A7-F6F32B99E47C}" type="parTrans" cxnId="{E77C07C4-0B2D-4EDD-B35E-B08D302C53DD}">
      <dgm:prSet/>
      <dgm:spPr/>
      <dgm:t>
        <a:bodyPr/>
        <a:lstStyle/>
        <a:p>
          <a:endParaRPr lang="en-US"/>
        </a:p>
      </dgm:t>
    </dgm:pt>
    <dgm:pt modelId="{D642CD1B-208B-416B-852A-E41DE2902AEF}" type="sibTrans" cxnId="{E77C07C4-0B2D-4EDD-B35E-B08D302C53DD}">
      <dgm:prSet/>
      <dgm:spPr/>
      <dgm:t>
        <a:bodyPr/>
        <a:lstStyle/>
        <a:p>
          <a:endParaRPr lang="en-US"/>
        </a:p>
      </dgm:t>
    </dgm:pt>
    <dgm:pt modelId="{502AF2D3-95B7-4719-95F7-48342C925719}" type="pres">
      <dgm:prSet presAssocID="{62F8A145-1113-4BC4-8156-A9DE27B859EE}" presName="root" presStyleCnt="0">
        <dgm:presLayoutVars>
          <dgm:dir/>
          <dgm:resizeHandles val="exact"/>
        </dgm:presLayoutVars>
      </dgm:prSet>
      <dgm:spPr/>
    </dgm:pt>
    <dgm:pt modelId="{DEBFA7FB-EF59-4E94-BFDF-C8DB6524A17D}" type="pres">
      <dgm:prSet presAssocID="{62F8A145-1113-4BC4-8156-A9DE27B859EE}" presName="container" presStyleCnt="0">
        <dgm:presLayoutVars>
          <dgm:dir/>
          <dgm:resizeHandles val="exact"/>
        </dgm:presLayoutVars>
      </dgm:prSet>
      <dgm:spPr/>
    </dgm:pt>
    <dgm:pt modelId="{79036B90-EC16-4B49-B42B-D758DA04E47E}" type="pres">
      <dgm:prSet presAssocID="{DA0FAE05-2971-459A-BBCE-7E440EF981DF}" presName="compNode" presStyleCnt="0"/>
      <dgm:spPr/>
    </dgm:pt>
    <dgm:pt modelId="{3BA9C32E-9FEA-45F0-B376-D96EB031E33D}" type="pres">
      <dgm:prSet presAssocID="{DA0FAE05-2971-459A-BBCE-7E440EF981DF}" presName="iconBgRect" presStyleLbl="bgShp" presStyleIdx="0" presStyleCnt="6"/>
      <dgm:spPr/>
    </dgm:pt>
    <dgm:pt modelId="{6188944C-4A62-4C57-B840-D8EB907D63C5}" type="pres">
      <dgm:prSet presAssocID="{DA0FAE05-2971-459A-BBCE-7E440EF981D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C5D5835E-CAF0-44CE-A761-35286FC6CA50}" type="pres">
      <dgm:prSet presAssocID="{DA0FAE05-2971-459A-BBCE-7E440EF981DF}" presName="spaceRect" presStyleCnt="0"/>
      <dgm:spPr/>
    </dgm:pt>
    <dgm:pt modelId="{F725448C-D20E-47DB-A4B9-24A6C7DB0282}" type="pres">
      <dgm:prSet presAssocID="{DA0FAE05-2971-459A-BBCE-7E440EF981DF}" presName="textRect" presStyleLbl="revTx" presStyleIdx="0" presStyleCnt="6">
        <dgm:presLayoutVars>
          <dgm:chMax val="1"/>
          <dgm:chPref val="1"/>
        </dgm:presLayoutVars>
      </dgm:prSet>
      <dgm:spPr/>
    </dgm:pt>
    <dgm:pt modelId="{A98CACCA-173A-4FB1-8672-AFB0A9D46E02}" type="pres">
      <dgm:prSet presAssocID="{43A1FCDA-1A4D-4A8D-9FCE-5A8E7CD43810}" presName="sibTrans" presStyleLbl="sibTrans2D1" presStyleIdx="0" presStyleCnt="0"/>
      <dgm:spPr/>
    </dgm:pt>
    <dgm:pt modelId="{2E2A8CEC-6076-4571-AAB5-B601F4739D41}" type="pres">
      <dgm:prSet presAssocID="{804FB436-4CDF-4665-B645-1347EDBB5159}" presName="compNode" presStyleCnt="0"/>
      <dgm:spPr/>
    </dgm:pt>
    <dgm:pt modelId="{E0E5061E-A988-411A-8E06-8AC90803B55E}" type="pres">
      <dgm:prSet presAssocID="{804FB436-4CDF-4665-B645-1347EDBB5159}" presName="iconBgRect" presStyleLbl="bgShp" presStyleIdx="1" presStyleCnt="6"/>
      <dgm:spPr/>
    </dgm:pt>
    <dgm:pt modelId="{C59F6EFB-2A99-4C42-A2DF-B2151EAAB1F3}" type="pres">
      <dgm:prSet presAssocID="{804FB436-4CDF-4665-B645-1347EDBB515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ument"/>
        </a:ext>
      </dgm:extLst>
    </dgm:pt>
    <dgm:pt modelId="{54F204F0-3777-4014-928B-747E0ADEFCB3}" type="pres">
      <dgm:prSet presAssocID="{804FB436-4CDF-4665-B645-1347EDBB5159}" presName="spaceRect" presStyleCnt="0"/>
      <dgm:spPr/>
    </dgm:pt>
    <dgm:pt modelId="{70E02DBD-8A3D-40D8-8E66-32D2D02347B3}" type="pres">
      <dgm:prSet presAssocID="{804FB436-4CDF-4665-B645-1347EDBB5159}" presName="textRect" presStyleLbl="revTx" presStyleIdx="1" presStyleCnt="6">
        <dgm:presLayoutVars>
          <dgm:chMax val="1"/>
          <dgm:chPref val="1"/>
        </dgm:presLayoutVars>
      </dgm:prSet>
      <dgm:spPr/>
    </dgm:pt>
    <dgm:pt modelId="{CD35D7E8-AF92-4D9F-B224-8953B0A460E2}" type="pres">
      <dgm:prSet presAssocID="{E0BBCEF3-0726-45C4-95DD-29D3BC2D7988}" presName="sibTrans" presStyleLbl="sibTrans2D1" presStyleIdx="0" presStyleCnt="0"/>
      <dgm:spPr/>
    </dgm:pt>
    <dgm:pt modelId="{586A71EC-BE9E-4F5C-B313-8675A9FEEB89}" type="pres">
      <dgm:prSet presAssocID="{AE4895A4-2993-4A33-A79C-0EAC7067DE41}" presName="compNode" presStyleCnt="0"/>
      <dgm:spPr/>
    </dgm:pt>
    <dgm:pt modelId="{CD4B9439-5FA3-4570-A027-33CC3C19B857}" type="pres">
      <dgm:prSet presAssocID="{AE4895A4-2993-4A33-A79C-0EAC7067DE41}" presName="iconBgRect" presStyleLbl="bgShp" presStyleIdx="2" presStyleCnt="6"/>
      <dgm:spPr/>
    </dgm:pt>
    <dgm:pt modelId="{651B7492-68BE-453F-B251-B5802DB3CCAC}" type="pres">
      <dgm:prSet presAssocID="{AE4895A4-2993-4A33-A79C-0EAC7067DE4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titles"/>
        </a:ext>
      </dgm:extLst>
    </dgm:pt>
    <dgm:pt modelId="{849C72A6-E6FF-4BEB-9B64-783A10DFB946}" type="pres">
      <dgm:prSet presAssocID="{AE4895A4-2993-4A33-A79C-0EAC7067DE41}" presName="spaceRect" presStyleCnt="0"/>
      <dgm:spPr/>
    </dgm:pt>
    <dgm:pt modelId="{E39BE246-FE93-4A5C-9DF7-A84B9C58E321}" type="pres">
      <dgm:prSet presAssocID="{AE4895A4-2993-4A33-A79C-0EAC7067DE41}" presName="textRect" presStyleLbl="revTx" presStyleIdx="2" presStyleCnt="6">
        <dgm:presLayoutVars>
          <dgm:chMax val="1"/>
          <dgm:chPref val="1"/>
        </dgm:presLayoutVars>
      </dgm:prSet>
      <dgm:spPr/>
    </dgm:pt>
    <dgm:pt modelId="{AD9DC16A-F7C8-40D2-BDAC-D1892EED522E}" type="pres">
      <dgm:prSet presAssocID="{B2A4DBB7-D73D-40C6-BF69-EFE169995522}" presName="sibTrans" presStyleLbl="sibTrans2D1" presStyleIdx="0" presStyleCnt="0"/>
      <dgm:spPr/>
    </dgm:pt>
    <dgm:pt modelId="{ADA136F0-80DC-49C3-B0EA-E81BC934FB81}" type="pres">
      <dgm:prSet presAssocID="{19226D11-8102-4C1F-A485-D409E822A5BB}" presName="compNode" presStyleCnt="0"/>
      <dgm:spPr/>
    </dgm:pt>
    <dgm:pt modelId="{4361A3E0-9F6C-4E17-92CD-D28A4E97590E}" type="pres">
      <dgm:prSet presAssocID="{19226D11-8102-4C1F-A485-D409E822A5BB}" presName="iconBgRect" presStyleLbl="bgShp" presStyleIdx="3" presStyleCnt="6"/>
      <dgm:spPr/>
    </dgm:pt>
    <dgm:pt modelId="{C1F2DC96-D13E-4B77-8363-AB742D77DA0E}" type="pres">
      <dgm:prSet presAssocID="{19226D11-8102-4C1F-A485-D409E822A5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pen Book"/>
        </a:ext>
      </dgm:extLst>
    </dgm:pt>
    <dgm:pt modelId="{0B8A7830-00D7-4755-8B7E-44BBE0313F3B}" type="pres">
      <dgm:prSet presAssocID="{19226D11-8102-4C1F-A485-D409E822A5BB}" presName="spaceRect" presStyleCnt="0"/>
      <dgm:spPr/>
    </dgm:pt>
    <dgm:pt modelId="{66E9E551-9470-4019-83FE-81610EAAF005}" type="pres">
      <dgm:prSet presAssocID="{19226D11-8102-4C1F-A485-D409E822A5BB}" presName="textRect" presStyleLbl="revTx" presStyleIdx="3" presStyleCnt="6">
        <dgm:presLayoutVars>
          <dgm:chMax val="1"/>
          <dgm:chPref val="1"/>
        </dgm:presLayoutVars>
      </dgm:prSet>
      <dgm:spPr/>
    </dgm:pt>
    <dgm:pt modelId="{CE8E28E4-E4A7-4F9A-B9F1-5955CFE41498}" type="pres">
      <dgm:prSet presAssocID="{C3008AD9-40DF-4F64-8285-75BD1005962F}" presName="sibTrans" presStyleLbl="sibTrans2D1" presStyleIdx="0" presStyleCnt="0"/>
      <dgm:spPr/>
    </dgm:pt>
    <dgm:pt modelId="{8AED04BE-3C9D-4113-8942-300E4E2B2B10}" type="pres">
      <dgm:prSet presAssocID="{9F1BE159-CE18-4481-8858-760B636ADFE3}" presName="compNode" presStyleCnt="0"/>
      <dgm:spPr/>
    </dgm:pt>
    <dgm:pt modelId="{DC2D7DBB-81A8-4813-A670-A589D4837A55}" type="pres">
      <dgm:prSet presAssocID="{9F1BE159-CE18-4481-8858-760B636ADFE3}" presName="iconBgRect" presStyleLbl="bgShp" presStyleIdx="4" presStyleCnt="6"/>
      <dgm:spPr/>
    </dgm:pt>
    <dgm:pt modelId="{CFE8255B-0948-4C41-BB10-09D0F46C10ED}" type="pres">
      <dgm:prSet presAssocID="{9F1BE159-CE18-4481-8858-760B636ADFE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erson with Idea"/>
        </a:ext>
      </dgm:extLst>
    </dgm:pt>
    <dgm:pt modelId="{DB2B2893-7C4F-4AD0-A5C0-53613DDE51E6}" type="pres">
      <dgm:prSet presAssocID="{9F1BE159-CE18-4481-8858-760B636ADFE3}" presName="spaceRect" presStyleCnt="0"/>
      <dgm:spPr/>
    </dgm:pt>
    <dgm:pt modelId="{4A6CE55C-8855-48E8-A889-AC060A6E9272}" type="pres">
      <dgm:prSet presAssocID="{9F1BE159-CE18-4481-8858-760B636ADFE3}" presName="textRect" presStyleLbl="revTx" presStyleIdx="4" presStyleCnt="6">
        <dgm:presLayoutVars>
          <dgm:chMax val="1"/>
          <dgm:chPref val="1"/>
        </dgm:presLayoutVars>
      </dgm:prSet>
      <dgm:spPr/>
    </dgm:pt>
    <dgm:pt modelId="{0AB5C0CE-67E8-40D2-9750-339C8637CF4A}" type="pres">
      <dgm:prSet presAssocID="{F4D8B4E2-B095-4890-93FC-22E3EF271AE3}" presName="sibTrans" presStyleLbl="sibTrans2D1" presStyleIdx="0" presStyleCnt="0"/>
      <dgm:spPr/>
    </dgm:pt>
    <dgm:pt modelId="{184FEC21-C7ED-486C-BF23-8E2E76BEE92E}" type="pres">
      <dgm:prSet presAssocID="{7720E595-5190-47EC-BEC7-ABEBD376FB9B}" presName="compNode" presStyleCnt="0"/>
      <dgm:spPr/>
    </dgm:pt>
    <dgm:pt modelId="{D7392766-55FF-4241-A8B8-7A4FE5EDF0E5}" type="pres">
      <dgm:prSet presAssocID="{7720E595-5190-47EC-BEC7-ABEBD376FB9B}" presName="iconBgRect" presStyleLbl="bgShp" presStyleIdx="5" presStyleCnt="6"/>
      <dgm:spPr/>
    </dgm:pt>
    <dgm:pt modelId="{5A9E20D7-E729-4283-B57D-53300E57C6F9}" type="pres">
      <dgm:prSet presAssocID="{7720E595-5190-47EC-BEC7-ABEBD376FB9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ead with Gears"/>
        </a:ext>
      </dgm:extLst>
    </dgm:pt>
    <dgm:pt modelId="{117AF831-D348-483B-8A02-D414433FBF82}" type="pres">
      <dgm:prSet presAssocID="{7720E595-5190-47EC-BEC7-ABEBD376FB9B}" presName="spaceRect" presStyleCnt="0"/>
      <dgm:spPr/>
    </dgm:pt>
    <dgm:pt modelId="{A36F997B-5038-4388-B1E8-94ABDAFD9234}" type="pres">
      <dgm:prSet presAssocID="{7720E595-5190-47EC-BEC7-ABEBD376FB9B}" presName="textRect" presStyleLbl="revTx" presStyleIdx="5" presStyleCnt="6">
        <dgm:presLayoutVars>
          <dgm:chMax val="1"/>
          <dgm:chPref val="1"/>
        </dgm:presLayoutVars>
      </dgm:prSet>
      <dgm:spPr/>
    </dgm:pt>
  </dgm:ptLst>
  <dgm:cxnLst>
    <dgm:cxn modelId="{CEA4AC00-AFB6-4302-891C-F5FAA98A8E8C}" type="presOf" srcId="{AE4895A4-2993-4A33-A79C-0EAC7067DE41}" destId="{E39BE246-FE93-4A5C-9DF7-A84B9C58E321}" srcOrd="0" destOrd="0" presId="urn:microsoft.com/office/officeart/2018/2/layout/IconCircleList"/>
    <dgm:cxn modelId="{0248D500-C491-4A20-BABE-7A4642FB00A9}" type="presOf" srcId="{7720E595-5190-47EC-BEC7-ABEBD376FB9B}" destId="{A36F997B-5038-4388-B1E8-94ABDAFD9234}" srcOrd="0" destOrd="0" presId="urn:microsoft.com/office/officeart/2018/2/layout/IconCircleList"/>
    <dgm:cxn modelId="{B5AE4616-4854-45C5-8188-75B8DD01149A}" type="presOf" srcId="{62F8A145-1113-4BC4-8156-A9DE27B859EE}" destId="{502AF2D3-95B7-4719-95F7-48342C925719}" srcOrd="0" destOrd="0" presId="urn:microsoft.com/office/officeart/2018/2/layout/IconCircleList"/>
    <dgm:cxn modelId="{A0DC593B-513E-4B00-917D-63A11F3D6C6A}" type="presOf" srcId="{E0BBCEF3-0726-45C4-95DD-29D3BC2D7988}" destId="{CD35D7E8-AF92-4D9F-B224-8953B0A460E2}" srcOrd="0" destOrd="0" presId="urn:microsoft.com/office/officeart/2018/2/layout/IconCircleList"/>
    <dgm:cxn modelId="{EA3B595D-D2D4-4CB3-9242-05F2818CEA27}" type="presOf" srcId="{43A1FCDA-1A4D-4A8D-9FCE-5A8E7CD43810}" destId="{A98CACCA-173A-4FB1-8672-AFB0A9D46E02}" srcOrd="0" destOrd="0" presId="urn:microsoft.com/office/officeart/2018/2/layout/IconCircleList"/>
    <dgm:cxn modelId="{00EE9566-B9C1-4C53-85AF-022045BDAC14}" type="presOf" srcId="{804FB436-4CDF-4665-B645-1347EDBB5159}" destId="{70E02DBD-8A3D-40D8-8E66-32D2D02347B3}" srcOrd="0" destOrd="0" presId="urn:microsoft.com/office/officeart/2018/2/layout/IconCircleList"/>
    <dgm:cxn modelId="{A13A946C-BC59-4E39-9B1E-E31D16105B07}" srcId="{62F8A145-1113-4BC4-8156-A9DE27B859EE}" destId="{9F1BE159-CE18-4481-8858-760B636ADFE3}" srcOrd="4" destOrd="0" parTransId="{2B48CF42-C457-408A-A150-450656380EED}" sibTransId="{F4D8B4E2-B095-4890-93FC-22E3EF271AE3}"/>
    <dgm:cxn modelId="{7CF6EE4C-D795-42F7-ACA0-D4B50C1FAE63}" srcId="{62F8A145-1113-4BC4-8156-A9DE27B859EE}" destId="{AE4895A4-2993-4A33-A79C-0EAC7067DE41}" srcOrd="2" destOrd="0" parTransId="{221D2912-C1D6-4ABE-87D2-1D77907E84FC}" sibTransId="{B2A4DBB7-D73D-40C6-BF69-EFE169995522}"/>
    <dgm:cxn modelId="{AC564857-0199-49BD-A2F2-139886185E94}" type="presOf" srcId="{F4D8B4E2-B095-4890-93FC-22E3EF271AE3}" destId="{0AB5C0CE-67E8-40D2-9750-339C8637CF4A}" srcOrd="0" destOrd="0" presId="urn:microsoft.com/office/officeart/2018/2/layout/IconCircleList"/>
    <dgm:cxn modelId="{BB413989-ADBC-4B11-B90D-01BCE60AC148}" type="presOf" srcId="{C3008AD9-40DF-4F64-8285-75BD1005962F}" destId="{CE8E28E4-E4A7-4F9A-B9F1-5955CFE41498}" srcOrd="0" destOrd="0" presId="urn:microsoft.com/office/officeart/2018/2/layout/IconCircleList"/>
    <dgm:cxn modelId="{F958028C-FFB4-47F1-8320-4E5E8D7B8D81}" type="presOf" srcId="{9F1BE159-CE18-4481-8858-760B636ADFE3}" destId="{4A6CE55C-8855-48E8-A889-AC060A6E9272}" srcOrd="0" destOrd="0" presId="urn:microsoft.com/office/officeart/2018/2/layout/IconCircleList"/>
    <dgm:cxn modelId="{405EBAAA-3796-49F9-8515-1CD5D4BC581E}" srcId="{62F8A145-1113-4BC4-8156-A9DE27B859EE}" destId="{804FB436-4CDF-4665-B645-1347EDBB5159}" srcOrd="1" destOrd="0" parTransId="{DF4FE152-4312-441E-A4A4-36EEFE339AB7}" sibTransId="{E0BBCEF3-0726-45C4-95DD-29D3BC2D7988}"/>
    <dgm:cxn modelId="{E77C07C4-0B2D-4EDD-B35E-B08D302C53DD}" srcId="{62F8A145-1113-4BC4-8156-A9DE27B859EE}" destId="{7720E595-5190-47EC-BEC7-ABEBD376FB9B}" srcOrd="5" destOrd="0" parTransId="{B656BD78-6349-4A66-93A7-F6F32B99E47C}" sibTransId="{D642CD1B-208B-416B-852A-E41DE2902AEF}"/>
    <dgm:cxn modelId="{89ED4DCE-05F8-4629-846E-6CA012579AEF}" type="presOf" srcId="{B2A4DBB7-D73D-40C6-BF69-EFE169995522}" destId="{AD9DC16A-F7C8-40D2-BDAC-D1892EED522E}" srcOrd="0" destOrd="0" presId="urn:microsoft.com/office/officeart/2018/2/layout/IconCircleList"/>
    <dgm:cxn modelId="{9AF3BAD1-17A0-450E-BF0F-1AAFDCF20C3F}" srcId="{62F8A145-1113-4BC4-8156-A9DE27B859EE}" destId="{19226D11-8102-4C1F-A485-D409E822A5BB}" srcOrd="3" destOrd="0" parTransId="{F3253E3D-B51E-402F-8835-073AD3B914B6}" sibTransId="{C3008AD9-40DF-4F64-8285-75BD1005962F}"/>
    <dgm:cxn modelId="{E178DFE8-5551-4248-B559-27034B1C1750}" type="presOf" srcId="{DA0FAE05-2971-459A-BBCE-7E440EF981DF}" destId="{F725448C-D20E-47DB-A4B9-24A6C7DB0282}" srcOrd="0" destOrd="0" presId="urn:microsoft.com/office/officeart/2018/2/layout/IconCircleList"/>
    <dgm:cxn modelId="{1DF3EAEE-83BB-465B-9340-5361654DDD14}" srcId="{62F8A145-1113-4BC4-8156-A9DE27B859EE}" destId="{DA0FAE05-2971-459A-BBCE-7E440EF981DF}" srcOrd="0" destOrd="0" parTransId="{11BE289B-3050-4964-8917-928511150341}" sibTransId="{43A1FCDA-1A4D-4A8D-9FCE-5A8E7CD43810}"/>
    <dgm:cxn modelId="{6B0ED7F3-1D90-4795-9C5E-8A83068C96AE}" type="presOf" srcId="{19226D11-8102-4C1F-A485-D409E822A5BB}" destId="{66E9E551-9470-4019-83FE-81610EAAF005}" srcOrd="0" destOrd="0" presId="urn:microsoft.com/office/officeart/2018/2/layout/IconCircleList"/>
    <dgm:cxn modelId="{6C1D64AC-104D-43D6-90BC-90BE2A5F33CC}" type="presParOf" srcId="{502AF2D3-95B7-4719-95F7-48342C925719}" destId="{DEBFA7FB-EF59-4E94-BFDF-C8DB6524A17D}" srcOrd="0" destOrd="0" presId="urn:microsoft.com/office/officeart/2018/2/layout/IconCircleList"/>
    <dgm:cxn modelId="{39D24B86-5CB4-4F61-A426-FC4DE6C45C0B}" type="presParOf" srcId="{DEBFA7FB-EF59-4E94-BFDF-C8DB6524A17D}" destId="{79036B90-EC16-4B49-B42B-D758DA04E47E}" srcOrd="0" destOrd="0" presId="urn:microsoft.com/office/officeart/2018/2/layout/IconCircleList"/>
    <dgm:cxn modelId="{C94DC1D2-6B15-447E-9F8F-062E8021584D}" type="presParOf" srcId="{79036B90-EC16-4B49-B42B-D758DA04E47E}" destId="{3BA9C32E-9FEA-45F0-B376-D96EB031E33D}" srcOrd="0" destOrd="0" presId="urn:microsoft.com/office/officeart/2018/2/layout/IconCircleList"/>
    <dgm:cxn modelId="{C8360F9F-EC27-4B10-919F-EC2A23B8F3E6}" type="presParOf" srcId="{79036B90-EC16-4B49-B42B-D758DA04E47E}" destId="{6188944C-4A62-4C57-B840-D8EB907D63C5}" srcOrd="1" destOrd="0" presId="urn:microsoft.com/office/officeart/2018/2/layout/IconCircleList"/>
    <dgm:cxn modelId="{F5B3FD25-57AF-4E52-9144-92822403B8E8}" type="presParOf" srcId="{79036B90-EC16-4B49-B42B-D758DA04E47E}" destId="{C5D5835E-CAF0-44CE-A761-35286FC6CA50}" srcOrd="2" destOrd="0" presId="urn:microsoft.com/office/officeart/2018/2/layout/IconCircleList"/>
    <dgm:cxn modelId="{B3CD3AA3-0CA6-4B0B-A502-ADBFAC9D4582}" type="presParOf" srcId="{79036B90-EC16-4B49-B42B-D758DA04E47E}" destId="{F725448C-D20E-47DB-A4B9-24A6C7DB0282}" srcOrd="3" destOrd="0" presId="urn:microsoft.com/office/officeart/2018/2/layout/IconCircleList"/>
    <dgm:cxn modelId="{23C68FFD-5759-4D27-8BE1-860983824984}" type="presParOf" srcId="{DEBFA7FB-EF59-4E94-BFDF-C8DB6524A17D}" destId="{A98CACCA-173A-4FB1-8672-AFB0A9D46E02}" srcOrd="1" destOrd="0" presId="urn:microsoft.com/office/officeart/2018/2/layout/IconCircleList"/>
    <dgm:cxn modelId="{5C217A2C-EFE0-4B02-89C5-F574359C40F3}" type="presParOf" srcId="{DEBFA7FB-EF59-4E94-BFDF-C8DB6524A17D}" destId="{2E2A8CEC-6076-4571-AAB5-B601F4739D41}" srcOrd="2" destOrd="0" presId="urn:microsoft.com/office/officeart/2018/2/layout/IconCircleList"/>
    <dgm:cxn modelId="{26F81AE4-083E-454C-90E2-33056D3C8E4A}" type="presParOf" srcId="{2E2A8CEC-6076-4571-AAB5-B601F4739D41}" destId="{E0E5061E-A988-411A-8E06-8AC90803B55E}" srcOrd="0" destOrd="0" presId="urn:microsoft.com/office/officeart/2018/2/layout/IconCircleList"/>
    <dgm:cxn modelId="{E976F492-0B46-47B1-A0E3-F05FE1F3F059}" type="presParOf" srcId="{2E2A8CEC-6076-4571-AAB5-B601F4739D41}" destId="{C59F6EFB-2A99-4C42-A2DF-B2151EAAB1F3}" srcOrd="1" destOrd="0" presId="urn:microsoft.com/office/officeart/2018/2/layout/IconCircleList"/>
    <dgm:cxn modelId="{26B3A63B-0E68-4E90-9AFF-2F1502E693D8}" type="presParOf" srcId="{2E2A8CEC-6076-4571-AAB5-B601F4739D41}" destId="{54F204F0-3777-4014-928B-747E0ADEFCB3}" srcOrd="2" destOrd="0" presId="urn:microsoft.com/office/officeart/2018/2/layout/IconCircleList"/>
    <dgm:cxn modelId="{18D7106C-B4AB-4375-9771-64B10269D035}" type="presParOf" srcId="{2E2A8CEC-6076-4571-AAB5-B601F4739D41}" destId="{70E02DBD-8A3D-40D8-8E66-32D2D02347B3}" srcOrd="3" destOrd="0" presId="urn:microsoft.com/office/officeart/2018/2/layout/IconCircleList"/>
    <dgm:cxn modelId="{930DFCC9-2030-491A-AF14-CC198119BCA3}" type="presParOf" srcId="{DEBFA7FB-EF59-4E94-BFDF-C8DB6524A17D}" destId="{CD35D7E8-AF92-4D9F-B224-8953B0A460E2}" srcOrd="3" destOrd="0" presId="urn:microsoft.com/office/officeart/2018/2/layout/IconCircleList"/>
    <dgm:cxn modelId="{92B6217F-805D-4FAE-B815-FDCAB8A70520}" type="presParOf" srcId="{DEBFA7FB-EF59-4E94-BFDF-C8DB6524A17D}" destId="{586A71EC-BE9E-4F5C-B313-8675A9FEEB89}" srcOrd="4" destOrd="0" presId="urn:microsoft.com/office/officeart/2018/2/layout/IconCircleList"/>
    <dgm:cxn modelId="{9CFD2E2B-F161-403D-8186-4909FA701AE1}" type="presParOf" srcId="{586A71EC-BE9E-4F5C-B313-8675A9FEEB89}" destId="{CD4B9439-5FA3-4570-A027-33CC3C19B857}" srcOrd="0" destOrd="0" presId="urn:microsoft.com/office/officeart/2018/2/layout/IconCircleList"/>
    <dgm:cxn modelId="{5AB32179-BA34-4952-8B0B-C54CEC6C1AA5}" type="presParOf" srcId="{586A71EC-BE9E-4F5C-B313-8675A9FEEB89}" destId="{651B7492-68BE-453F-B251-B5802DB3CCAC}" srcOrd="1" destOrd="0" presId="urn:microsoft.com/office/officeart/2018/2/layout/IconCircleList"/>
    <dgm:cxn modelId="{46B0284B-F5EA-43B4-BE76-E37F09EB86B5}" type="presParOf" srcId="{586A71EC-BE9E-4F5C-B313-8675A9FEEB89}" destId="{849C72A6-E6FF-4BEB-9B64-783A10DFB946}" srcOrd="2" destOrd="0" presId="urn:microsoft.com/office/officeart/2018/2/layout/IconCircleList"/>
    <dgm:cxn modelId="{A05C637F-0951-4396-893F-73CD88B06A2F}" type="presParOf" srcId="{586A71EC-BE9E-4F5C-B313-8675A9FEEB89}" destId="{E39BE246-FE93-4A5C-9DF7-A84B9C58E321}" srcOrd="3" destOrd="0" presId="urn:microsoft.com/office/officeart/2018/2/layout/IconCircleList"/>
    <dgm:cxn modelId="{F712FD47-4C59-44FE-9DC3-A9E68242D073}" type="presParOf" srcId="{DEBFA7FB-EF59-4E94-BFDF-C8DB6524A17D}" destId="{AD9DC16A-F7C8-40D2-BDAC-D1892EED522E}" srcOrd="5" destOrd="0" presId="urn:microsoft.com/office/officeart/2018/2/layout/IconCircleList"/>
    <dgm:cxn modelId="{62DA681F-68A2-4F64-B0D5-E29731740CDA}" type="presParOf" srcId="{DEBFA7FB-EF59-4E94-BFDF-C8DB6524A17D}" destId="{ADA136F0-80DC-49C3-B0EA-E81BC934FB81}" srcOrd="6" destOrd="0" presId="urn:microsoft.com/office/officeart/2018/2/layout/IconCircleList"/>
    <dgm:cxn modelId="{427ABB8E-69A1-45C8-B400-C1D55C2BB4A7}" type="presParOf" srcId="{ADA136F0-80DC-49C3-B0EA-E81BC934FB81}" destId="{4361A3E0-9F6C-4E17-92CD-D28A4E97590E}" srcOrd="0" destOrd="0" presId="urn:microsoft.com/office/officeart/2018/2/layout/IconCircleList"/>
    <dgm:cxn modelId="{7456CE15-0D55-490C-9E9C-F89B34A95311}" type="presParOf" srcId="{ADA136F0-80DC-49C3-B0EA-E81BC934FB81}" destId="{C1F2DC96-D13E-4B77-8363-AB742D77DA0E}" srcOrd="1" destOrd="0" presId="urn:microsoft.com/office/officeart/2018/2/layout/IconCircleList"/>
    <dgm:cxn modelId="{84F8FF97-59CA-40DF-B4EE-9080A401FD90}" type="presParOf" srcId="{ADA136F0-80DC-49C3-B0EA-E81BC934FB81}" destId="{0B8A7830-00D7-4755-8B7E-44BBE0313F3B}" srcOrd="2" destOrd="0" presId="urn:microsoft.com/office/officeart/2018/2/layout/IconCircleList"/>
    <dgm:cxn modelId="{25EA2819-5B0D-423A-AA61-80C0D5409EB2}" type="presParOf" srcId="{ADA136F0-80DC-49C3-B0EA-E81BC934FB81}" destId="{66E9E551-9470-4019-83FE-81610EAAF005}" srcOrd="3" destOrd="0" presId="urn:microsoft.com/office/officeart/2018/2/layout/IconCircleList"/>
    <dgm:cxn modelId="{232B2964-2518-4C98-9F2B-D0C9FE8AFB46}" type="presParOf" srcId="{DEBFA7FB-EF59-4E94-BFDF-C8DB6524A17D}" destId="{CE8E28E4-E4A7-4F9A-B9F1-5955CFE41498}" srcOrd="7" destOrd="0" presId="urn:microsoft.com/office/officeart/2018/2/layout/IconCircleList"/>
    <dgm:cxn modelId="{21BA3FB1-51CD-4A7E-8C5A-263AB430AF8B}" type="presParOf" srcId="{DEBFA7FB-EF59-4E94-BFDF-C8DB6524A17D}" destId="{8AED04BE-3C9D-4113-8942-300E4E2B2B10}" srcOrd="8" destOrd="0" presId="urn:microsoft.com/office/officeart/2018/2/layout/IconCircleList"/>
    <dgm:cxn modelId="{5CC6B3C6-DDF3-4BBA-950B-44EF1619BC2D}" type="presParOf" srcId="{8AED04BE-3C9D-4113-8942-300E4E2B2B10}" destId="{DC2D7DBB-81A8-4813-A670-A589D4837A55}" srcOrd="0" destOrd="0" presId="urn:microsoft.com/office/officeart/2018/2/layout/IconCircleList"/>
    <dgm:cxn modelId="{48DB4FB2-982F-47F7-9875-DD7E4D592F0D}" type="presParOf" srcId="{8AED04BE-3C9D-4113-8942-300E4E2B2B10}" destId="{CFE8255B-0948-4C41-BB10-09D0F46C10ED}" srcOrd="1" destOrd="0" presId="urn:microsoft.com/office/officeart/2018/2/layout/IconCircleList"/>
    <dgm:cxn modelId="{6309F721-3CF1-4008-B518-211EDEC49CC3}" type="presParOf" srcId="{8AED04BE-3C9D-4113-8942-300E4E2B2B10}" destId="{DB2B2893-7C4F-4AD0-A5C0-53613DDE51E6}" srcOrd="2" destOrd="0" presId="urn:microsoft.com/office/officeart/2018/2/layout/IconCircleList"/>
    <dgm:cxn modelId="{42C02D81-7299-441F-94EA-B15BF0A4576E}" type="presParOf" srcId="{8AED04BE-3C9D-4113-8942-300E4E2B2B10}" destId="{4A6CE55C-8855-48E8-A889-AC060A6E9272}" srcOrd="3" destOrd="0" presId="urn:microsoft.com/office/officeart/2018/2/layout/IconCircleList"/>
    <dgm:cxn modelId="{0337D9A3-A7F5-4F15-8468-F03A8C8799B6}" type="presParOf" srcId="{DEBFA7FB-EF59-4E94-BFDF-C8DB6524A17D}" destId="{0AB5C0CE-67E8-40D2-9750-339C8637CF4A}" srcOrd="9" destOrd="0" presId="urn:microsoft.com/office/officeart/2018/2/layout/IconCircleList"/>
    <dgm:cxn modelId="{A0CBA01E-CF10-494C-94B4-B9757A987AD9}" type="presParOf" srcId="{DEBFA7FB-EF59-4E94-BFDF-C8DB6524A17D}" destId="{184FEC21-C7ED-486C-BF23-8E2E76BEE92E}" srcOrd="10" destOrd="0" presId="urn:microsoft.com/office/officeart/2018/2/layout/IconCircleList"/>
    <dgm:cxn modelId="{6344734F-C949-4CA4-9AB7-93B847C3B618}" type="presParOf" srcId="{184FEC21-C7ED-486C-BF23-8E2E76BEE92E}" destId="{D7392766-55FF-4241-A8B8-7A4FE5EDF0E5}" srcOrd="0" destOrd="0" presId="urn:microsoft.com/office/officeart/2018/2/layout/IconCircleList"/>
    <dgm:cxn modelId="{584E2B34-E490-4DB1-9D99-B8291C9DA5AE}" type="presParOf" srcId="{184FEC21-C7ED-486C-BF23-8E2E76BEE92E}" destId="{5A9E20D7-E729-4283-B57D-53300E57C6F9}" srcOrd="1" destOrd="0" presId="urn:microsoft.com/office/officeart/2018/2/layout/IconCircleList"/>
    <dgm:cxn modelId="{6095EB67-B71E-4420-8B8F-35DDCC9B1D63}" type="presParOf" srcId="{184FEC21-C7ED-486C-BF23-8E2E76BEE92E}" destId="{117AF831-D348-483B-8A02-D414433FBF82}" srcOrd="2" destOrd="0" presId="urn:microsoft.com/office/officeart/2018/2/layout/IconCircleList"/>
    <dgm:cxn modelId="{E22FD23C-A146-4597-9B8D-B33A018EA037}" type="presParOf" srcId="{184FEC21-C7ED-486C-BF23-8E2E76BEE92E}" destId="{A36F997B-5038-4388-B1E8-94ABDAFD923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A9C32E-9FEA-45F0-B376-D96EB031E33D}">
      <dsp:nvSpPr>
        <dsp:cNvPr id="0" name=""/>
        <dsp:cNvSpPr/>
      </dsp:nvSpPr>
      <dsp:spPr>
        <a:xfrm>
          <a:off x="1289565"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88944C-4A62-4C57-B840-D8EB907D63C5}">
      <dsp:nvSpPr>
        <dsp:cNvPr id="0" name=""/>
        <dsp:cNvSpPr/>
      </dsp:nvSpPr>
      <dsp:spPr>
        <a:xfrm>
          <a:off x="1450866" y="200911"/>
          <a:ext cx="445499" cy="4454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5448C-D20E-47DB-A4B9-24A6C7DB0282}">
      <dsp:nvSpPr>
        <dsp:cNvPr id="0" name=""/>
        <dsp:cNvSpPr/>
      </dsp:nvSpPr>
      <dsp:spPr>
        <a:xfrm>
          <a:off x="2222261"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Query/Response Simple Text generation </a:t>
          </a:r>
        </a:p>
      </dsp:txBody>
      <dsp:txXfrm>
        <a:off x="2222261" y="39609"/>
        <a:ext cx="1810527" cy="768102"/>
      </dsp:txXfrm>
    </dsp:sp>
    <dsp:sp modelId="{E0E5061E-A988-411A-8E06-8AC90803B55E}">
      <dsp:nvSpPr>
        <dsp:cNvPr id="0" name=""/>
        <dsp:cNvSpPr/>
      </dsp:nvSpPr>
      <dsp:spPr>
        <a:xfrm>
          <a:off x="4348259" y="39609"/>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F6EFB-2A99-4C42-A2DF-B2151EAAB1F3}">
      <dsp:nvSpPr>
        <dsp:cNvPr id="0" name=""/>
        <dsp:cNvSpPr/>
      </dsp:nvSpPr>
      <dsp:spPr>
        <a:xfrm>
          <a:off x="4509560" y="200911"/>
          <a:ext cx="445499" cy="4454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E02DBD-8A3D-40D8-8E66-32D2D02347B3}">
      <dsp:nvSpPr>
        <dsp:cNvPr id="0" name=""/>
        <dsp:cNvSpPr/>
      </dsp:nvSpPr>
      <dsp:spPr>
        <a:xfrm>
          <a:off x="5280955" y="39609"/>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Summarization Simple </a:t>
          </a:r>
          <a:br>
            <a:rPr lang="en-US" sz="1200" b="1" kern="1200" dirty="0"/>
          </a:br>
          <a:r>
            <a:rPr lang="en-US" sz="1200" b="1" kern="1200" dirty="0"/>
            <a:t>(Single Text)</a:t>
          </a:r>
          <a:r>
            <a:rPr lang="en-US" sz="1200" kern="1200" dirty="0"/>
            <a:t> </a:t>
          </a:r>
        </a:p>
      </dsp:txBody>
      <dsp:txXfrm>
        <a:off x="5280955" y="39609"/>
        <a:ext cx="1810527" cy="768102"/>
      </dsp:txXfrm>
    </dsp:sp>
    <dsp:sp modelId="{CD4B9439-5FA3-4570-A027-33CC3C19B857}">
      <dsp:nvSpPr>
        <dsp:cNvPr id="0" name=""/>
        <dsp:cNvSpPr/>
      </dsp:nvSpPr>
      <dsp:spPr>
        <a:xfrm>
          <a:off x="1289565"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1B7492-68BE-453F-B251-B5802DB3CCAC}">
      <dsp:nvSpPr>
        <dsp:cNvPr id="0" name=""/>
        <dsp:cNvSpPr/>
      </dsp:nvSpPr>
      <dsp:spPr>
        <a:xfrm>
          <a:off x="1450866" y="1582952"/>
          <a:ext cx="445499" cy="4454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9BE246-FE93-4A5C-9DF7-A84B9C58E321}">
      <dsp:nvSpPr>
        <dsp:cNvPr id="0" name=""/>
        <dsp:cNvSpPr/>
      </dsp:nvSpPr>
      <dsp:spPr>
        <a:xfrm>
          <a:off x="2222261"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r>
            <a:rPr lang="en-US" sz="1200" b="1" kern="1200" dirty="0"/>
            <a:t>Translation</a:t>
          </a:r>
          <a:br>
            <a:rPr lang="en-US" sz="1100" b="1" kern="1200" dirty="0"/>
          </a:br>
          <a:br>
            <a:rPr lang="en-US" sz="1100" b="1" kern="1200" dirty="0"/>
          </a:br>
          <a:r>
            <a:rPr lang="en-US" sz="1100" b="0" kern="1200" dirty="0"/>
            <a:t>Language to Language, level of language, improving translations</a:t>
          </a:r>
        </a:p>
      </dsp:txBody>
      <dsp:txXfrm>
        <a:off x="2222261" y="1421650"/>
        <a:ext cx="1810527" cy="768102"/>
      </dsp:txXfrm>
    </dsp:sp>
    <dsp:sp modelId="{4361A3E0-9F6C-4E17-92CD-D28A4E97590E}">
      <dsp:nvSpPr>
        <dsp:cNvPr id="0" name=""/>
        <dsp:cNvSpPr/>
      </dsp:nvSpPr>
      <dsp:spPr>
        <a:xfrm>
          <a:off x="4348259" y="1421650"/>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F2DC96-D13E-4B77-8363-AB742D77DA0E}">
      <dsp:nvSpPr>
        <dsp:cNvPr id="0" name=""/>
        <dsp:cNvSpPr/>
      </dsp:nvSpPr>
      <dsp:spPr>
        <a:xfrm>
          <a:off x="4509560" y="1582952"/>
          <a:ext cx="445499" cy="4454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E9E551-9470-4019-83FE-81610EAAF005}">
      <dsp:nvSpPr>
        <dsp:cNvPr id="0" name=""/>
        <dsp:cNvSpPr/>
      </dsp:nvSpPr>
      <dsp:spPr>
        <a:xfrm>
          <a:off x="5280955" y="1421650"/>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Complex Question-answering and commands/Prompt Engineering</a:t>
          </a:r>
          <a:br>
            <a:rPr lang="en-US" sz="1100" kern="1200" dirty="0"/>
          </a:br>
          <a:br>
            <a:rPr lang="en-US" sz="1100" kern="1200" dirty="0"/>
          </a:br>
          <a:r>
            <a:rPr lang="en-US" sz="1100" b="1" kern="1200" dirty="0"/>
            <a:t>Generating a research paper </a:t>
          </a:r>
          <a:r>
            <a:rPr lang="en-US" sz="1100" kern="1200" dirty="0"/>
            <a:t>introduction, Generate a Poem, Script, Article: </a:t>
          </a:r>
          <a:br>
            <a:rPr lang="en-US" sz="1100" kern="1200" dirty="0"/>
          </a:br>
          <a:r>
            <a:rPr lang="en-US" sz="1100" kern="1200" dirty="0"/>
            <a:t>"Write an introduction for a research paper on the effects of Generative AI on  Education.“</a:t>
          </a:r>
        </a:p>
        <a:p>
          <a:pPr marL="0" lvl="0" indent="0" algn="l" defTabSz="488950">
            <a:lnSpc>
              <a:spcPct val="100000"/>
            </a:lnSpc>
            <a:spcBef>
              <a:spcPct val="0"/>
            </a:spcBef>
            <a:spcAft>
              <a:spcPct val="35000"/>
            </a:spcAft>
            <a:buNone/>
          </a:pPr>
          <a:endParaRPr lang="en-US" sz="1100" kern="1200" dirty="0"/>
        </a:p>
      </dsp:txBody>
      <dsp:txXfrm>
        <a:off x="5280955" y="1421650"/>
        <a:ext cx="1810527" cy="768102"/>
      </dsp:txXfrm>
    </dsp:sp>
    <dsp:sp modelId="{DC2D7DBB-81A8-4813-A670-A589D4837A55}">
      <dsp:nvSpPr>
        <dsp:cNvPr id="0" name=""/>
        <dsp:cNvSpPr/>
      </dsp:nvSpPr>
      <dsp:spPr>
        <a:xfrm>
          <a:off x="1289565"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E8255B-0948-4C41-BB10-09D0F46C10ED}">
      <dsp:nvSpPr>
        <dsp:cNvPr id="0" name=""/>
        <dsp:cNvSpPr/>
      </dsp:nvSpPr>
      <dsp:spPr>
        <a:xfrm>
          <a:off x="1450866" y="2964993"/>
          <a:ext cx="445499" cy="4454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6CE55C-8855-48E8-A889-AC060A6E9272}">
      <dsp:nvSpPr>
        <dsp:cNvPr id="0" name=""/>
        <dsp:cNvSpPr/>
      </dsp:nvSpPr>
      <dsp:spPr>
        <a:xfrm>
          <a:off x="2222261"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Summarize and Synthesize  Multiple articles or Books</a:t>
          </a:r>
          <a:r>
            <a:rPr lang="en-US" sz="1100" kern="1200" dirty="0"/>
            <a:t> </a:t>
          </a:r>
          <a:br>
            <a:rPr lang="en-US" sz="1100" kern="1200" dirty="0"/>
          </a:br>
          <a:br>
            <a:rPr lang="en-US" sz="1100" kern="1200" dirty="0"/>
          </a:br>
          <a:r>
            <a:rPr lang="en-US" sz="1100" kern="1200" dirty="0"/>
            <a:t>"Summarize the key findings of the latest research on artificial intelligence for higher education."</a:t>
          </a:r>
        </a:p>
      </dsp:txBody>
      <dsp:txXfrm>
        <a:off x="2222261" y="2803691"/>
        <a:ext cx="1810527" cy="768102"/>
      </dsp:txXfrm>
    </dsp:sp>
    <dsp:sp modelId="{D7392766-55FF-4241-A8B8-7A4FE5EDF0E5}">
      <dsp:nvSpPr>
        <dsp:cNvPr id="0" name=""/>
        <dsp:cNvSpPr/>
      </dsp:nvSpPr>
      <dsp:spPr>
        <a:xfrm>
          <a:off x="4348259" y="2803691"/>
          <a:ext cx="768102" cy="7681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E20D7-E729-4283-B57D-53300E57C6F9}">
      <dsp:nvSpPr>
        <dsp:cNvPr id="0" name=""/>
        <dsp:cNvSpPr/>
      </dsp:nvSpPr>
      <dsp:spPr>
        <a:xfrm>
          <a:off x="4509560" y="2964993"/>
          <a:ext cx="445499" cy="44549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997B-5038-4388-B1E8-94ABDAFD9234}">
      <dsp:nvSpPr>
        <dsp:cNvPr id="0" name=""/>
        <dsp:cNvSpPr/>
      </dsp:nvSpPr>
      <dsp:spPr>
        <a:xfrm>
          <a:off x="5280955" y="2803691"/>
          <a:ext cx="1810527" cy="768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Brainstorming research ideas</a:t>
          </a:r>
          <a:r>
            <a:rPr lang="en-US" sz="1100" kern="1200" dirty="0"/>
            <a:t>: </a:t>
          </a:r>
          <a:br>
            <a:rPr lang="en-US" sz="1100" kern="1200" dirty="0"/>
          </a:br>
          <a:br>
            <a:rPr lang="en-US" sz="1100" kern="1200" dirty="0"/>
          </a:br>
          <a:r>
            <a:rPr lang="en-US" sz="1100" kern="1200" dirty="0"/>
            <a:t>"Suggest three potential research topics in the field  of Benchmarking AI multi-modal models."</a:t>
          </a:r>
        </a:p>
      </dsp:txBody>
      <dsp:txXfrm>
        <a:off x="5280955" y="2803691"/>
        <a:ext cx="1810527" cy="7681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
        <p:cNvGrpSpPr/>
        <p:nvPr/>
      </p:nvGrpSpPr>
      <p:grpSpPr>
        <a:xfrm>
          <a:off x="0" y="0"/>
          <a:ext cx="0" cy="0"/>
          <a:chOff x="0" y="0"/>
          <a:chExt cx="0" cy="0"/>
        </a:xfrm>
      </p:grpSpPr>
      <p:sp>
        <p:nvSpPr>
          <p:cNvPr id="21" name="Google Shape;21;g35046876e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 name="Google Shape;22;g35046876e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Generating a research paper introduction: "Write an introduction for a research</a:t>
            </a:r>
          </a:p>
          <a:p>
            <a:pPr marL="0" indent="0">
              <a:buNone/>
            </a:pPr>
            <a:r>
              <a:rPr lang="en-US" dirty="0"/>
              <a:t>paper on the effects of Generative AI on Higher Education."</a:t>
            </a:r>
          </a:p>
          <a:p>
            <a:pPr marL="0" indent="0">
              <a:buNone/>
            </a:pPr>
            <a:r>
              <a:rPr lang="en-US" dirty="0"/>
              <a:t>o Summarizing articles: "Summarize the key findings of the latest research on</a:t>
            </a:r>
          </a:p>
          <a:p>
            <a:pPr marL="0" indent="0">
              <a:buNone/>
            </a:pPr>
            <a:r>
              <a:rPr lang="en-US" dirty="0"/>
              <a:t>artificial intelligence for higher education."</a:t>
            </a:r>
          </a:p>
          <a:p>
            <a:pPr marL="0" indent="0">
              <a:buNone/>
            </a:pPr>
            <a:r>
              <a:rPr lang="en-US" dirty="0"/>
              <a:t>o Brainstorming research ideas: "Suggest three potential research topics in the field</a:t>
            </a:r>
          </a:p>
          <a:p>
            <a:pPr marL="0" indent="0">
              <a:buNone/>
            </a:pPr>
            <a:r>
              <a:rPr lang="en-US" dirty="0"/>
              <a:t>of renewable energy."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F53E9-EEB7-4D82-99D0-C1101A85C52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66536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84229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288241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8034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978652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04767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stats">
  <p:cSld name="SECTION_TITLE_AND_DESCRIPTION">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Theme">
  <p:cSld name="CUSTOM">
    <p:bg>
      <p:bgPr>
        <a:blipFill>
          <a:blip r:embed="rId2">
            <a:alphaModFix/>
          </a:blip>
          <a:stretch>
            <a:fillRect/>
          </a:stretch>
        </a:blipFill>
        <a:effectLst/>
      </p:bgPr>
    </p:bg>
    <p:spTree>
      <p:nvGrpSpPr>
        <p:cNvPr id="1" name="Shape 1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762123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1259038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2098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3852639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579376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6/24/2025</a:t>
            </a:fld>
            <a:endParaRPr lang="en-US"/>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a:p>
        </p:txBody>
      </p:sp>
    </p:spTree>
    <p:extLst>
      <p:ext uri="{BB962C8B-B14F-4D97-AF65-F5344CB8AC3E}">
        <p14:creationId xmlns:p14="http://schemas.microsoft.com/office/powerpoint/2010/main" val="2349201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3DA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FFFFFF"/>
              </a:buClr>
              <a:buSzPts val="2800"/>
              <a:buNone/>
              <a:defRPr sz="2800" b="1">
                <a:solidFill>
                  <a:srgbClr val="FFFFFF"/>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Char char="●"/>
              <a:defRPr sz="18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6/24/2025</a:t>
            </a:fld>
            <a:endParaRPr lang="en-US"/>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claude.ai/public/artifacts/c73e429d-98e1-4615-b670-bc1a1148baca" TargetMode="Externa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chatgpt.com/" TargetMode="External"/><Relationship Id="rId7"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hyperlink" Target="https://labs.perplexity.ai/" TargetMode="External"/><Relationship Id="rId5" Type="http://schemas.openxmlformats.org/officeDocument/2006/relationships/hyperlink" Target="https://gemini.google.com/app" TargetMode="External"/><Relationship Id="rId4" Type="http://schemas.openxmlformats.org/officeDocument/2006/relationships/hyperlink" Target="https://grok.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rraymondu@ucr.edu" TargetMode="External"/><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rayuzwyshyn.ne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linkedin.com/feed/update/urn:li:activity:7282189502570184704?utm_source=share&amp;utm_medium=member_desktop&amp;rcm=ACoAAACb3LgBFvUaHvp3wa3ywaQni5z88ocu04k" TargetMode="External"/><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adamunikowsky.substack.com/p/in-ai-we-trust-part-ii" TargetMode="External"/><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hyperlink" Target="https://www.jenner.com/en/people/adam-g-unikowsky#overview" TargetMode="Externa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9.xml"/><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ipcc.ch/srocc/cite-report/" TargetMode="External"/><Relationship Id="rId2" Type="http://schemas.openxmlformats.org/officeDocument/2006/relationships/hyperlink" Target="https://www.ipcc.ch/srocc/" TargetMode="External"/><Relationship Id="rId1" Type="http://schemas.openxmlformats.org/officeDocument/2006/relationships/slideLayout" Target="../slideLayouts/slideLayout5.xml"/><Relationship Id="rId6" Type="http://schemas.openxmlformats.org/officeDocument/2006/relationships/hyperlink" Target="https://www.linkedin.com/pulse/ai-model-hallucination-human-understanding-raymond-uzwyshyn-ph-d--minpc/" TargetMode="External"/><Relationship Id="rId5" Type="http://schemas.openxmlformats.org/officeDocument/2006/relationships/image" Target="../media/image66.jpeg"/><Relationship Id="rId4" Type="http://schemas.openxmlformats.org/officeDocument/2006/relationships/hyperlink" Target="https://www.ipcc.ch/site/assets/uploads/sites/3/2019/12/02_SROCC_FM_FINAL.pdf#:~:text=URL%3A%20https%3A%2F%2Fwww.ipcc.ch%2Fsite%2Fassets%2Fuploads%2Fsites%2F3%2F2019%2F12%2F02_SROCC_FM_FINAL.pdf%0AVisible%3A%200%25%20"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claude.ai/public/artifacts/c5114dab-e723-4a1b-bf31-17f46a42129f" TargetMode="Externa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jpeg"/><Relationship Id="rId7" Type="http://schemas.openxmlformats.org/officeDocument/2006/relationships/hyperlink" Target="https://www.linkedin.com/feed/update/urn:li:activity:7284302652086071296?utm_source=share&amp;utm_medium=member_desktop&amp;rcm=ACoAAACb3LgBFvUaHvp3wa3ywaQni5z88ocu04k"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www.linkedin.com/pulse/co-intelligence-entangled-partnerships-modles-raymond-uzwyshyn-ph-d--5mgmc"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notebooklm.google.com/notebook/178889d8-1301-4dc1-a30d-b344a77ab52d/audio" TargetMode="External"/><Relationship Id="rId2" Type="http://schemas.openxmlformats.org/officeDocument/2006/relationships/image" Target="../media/image78.png"/><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hyperlink" Target="https://www.linkedin.com/in/rayuzwyshy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rayuzwyshyn.net/"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www.linkedin.com/feed/update/urn:li:activity:7282189502570184704?utm_source=share&amp;utm_medium=member_desktop&amp;rcm=ACoAAACb3LgBFvUaHvp3wa3ywaQni5z88ocu04k" TargetMode="External"/><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www.linkedin.com/in/rayuzwyshyn/" TargetMode="External"/><Relationship Id="rId2" Type="http://schemas.openxmlformats.org/officeDocument/2006/relationships/hyperlink" Target="mailto:raymondu@ucr.edu" TargetMode="External"/><Relationship Id="rId1" Type="http://schemas.openxmlformats.org/officeDocument/2006/relationships/slideLayout" Target="../slideLayouts/slideLayout5.xml"/><Relationship Id="rId4" Type="http://schemas.openxmlformats.org/officeDocument/2006/relationships/hyperlink" Target="https://rayuzwyshyn.net/"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hyperlink" Target="https://notebooklm.google.com/notebook/fe01cfd1-8b31-4e20-87b4-fe2bb0946974/audio"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D238-5641-4FC5-B09E-CE7B901C0134}"/>
              </a:ext>
            </a:extLst>
          </p:cNvPr>
          <p:cNvSpPr>
            <a:spLocks noGrp="1"/>
          </p:cNvSpPr>
          <p:nvPr>
            <p:ph type="title"/>
          </p:nvPr>
        </p:nvSpPr>
        <p:spPr>
          <a:xfrm>
            <a:off x="2506027" y="256699"/>
            <a:ext cx="5089208" cy="994172"/>
          </a:xfrm>
        </p:spPr>
        <p:txBody>
          <a:bodyPr>
            <a:normAutofit fontScale="90000"/>
          </a:bodyPr>
          <a:lstStyle/>
          <a:p>
            <a:r>
              <a:rPr lang="en-US" dirty="0"/>
              <a:t>What are The New June 2025 Research, Reasoning, &amp; Deep Research Models? </a:t>
            </a:r>
          </a:p>
        </p:txBody>
      </p:sp>
      <p:pic>
        <p:nvPicPr>
          <p:cNvPr id="4" name="Content Placeholder 3">
            <a:extLst>
              <a:ext uri="{FF2B5EF4-FFF2-40B4-BE49-F238E27FC236}">
                <a16:creationId xmlns:a16="http://schemas.microsoft.com/office/drawing/2014/main" id="{6E528F9E-E076-4B0B-A79F-24ED0AEA22E9}"/>
              </a:ext>
            </a:extLst>
          </p:cNvPr>
          <p:cNvPicPr>
            <a:picLocks noGrp="1" noChangeAspect="1"/>
          </p:cNvPicPr>
          <p:nvPr>
            <p:ph idx="1"/>
          </p:nvPr>
        </p:nvPicPr>
        <p:blipFill>
          <a:blip r:embed="rId2"/>
          <a:stretch>
            <a:fillRect/>
          </a:stretch>
        </p:blipFill>
        <p:spPr>
          <a:xfrm>
            <a:off x="1028879" y="1319451"/>
            <a:ext cx="5800367" cy="3263504"/>
          </a:xfrm>
          <a:prstGeom prst="rect">
            <a:avLst/>
          </a:prstGeom>
        </p:spPr>
      </p:pic>
      <p:sp>
        <p:nvSpPr>
          <p:cNvPr id="3" name="TextBox 2">
            <a:extLst>
              <a:ext uri="{FF2B5EF4-FFF2-40B4-BE49-F238E27FC236}">
                <a16:creationId xmlns:a16="http://schemas.microsoft.com/office/drawing/2014/main" id="{E88E0CD9-D055-41BD-A6FB-938E0181AA7C}"/>
              </a:ext>
            </a:extLst>
          </p:cNvPr>
          <p:cNvSpPr txBox="1"/>
          <p:nvPr/>
        </p:nvSpPr>
        <p:spPr>
          <a:xfrm>
            <a:off x="7027527" y="1523093"/>
            <a:ext cx="2175188" cy="3624069"/>
          </a:xfrm>
          <a:prstGeom prst="rect">
            <a:avLst/>
          </a:prstGeom>
          <a:noFill/>
        </p:spPr>
        <p:txBody>
          <a:bodyPr wrap="square" rtlCol="0">
            <a:spAutoFit/>
          </a:bodyPr>
          <a:lstStyle/>
          <a:p>
            <a:pPr defTabSz="685800">
              <a:buClrTx/>
            </a:pPr>
            <a:r>
              <a:rPr lang="en-US" sz="1350" b="1" kern="1200" dirty="0">
                <a:solidFill>
                  <a:prstClr val="black"/>
                </a:solidFill>
                <a:latin typeface="Aptos" panose="02110004020202020204"/>
                <a:ea typeface="+mn-ea"/>
                <a:cs typeface="+mn-cs"/>
              </a:rPr>
              <a:t>AI Models That Think: </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Test Time Compute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(Post-Training Thinking)</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Chain of Thought Reasoning</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Usually Have a Thinking Window</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Some Use Autonomous</a:t>
            </a:r>
          </a:p>
          <a:p>
            <a:pPr defTabSz="685800">
              <a:buClrTx/>
            </a:pPr>
            <a:r>
              <a:rPr lang="en-US" sz="1350" kern="1200" dirty="0">
                <a:solidFill>
                  <a:prstClr val="black"/>
                </a:solidFill>
                <a:latin typeface="Aptos" panose="02110004020202020204"/>
                <a:ea typeface="+mn-ea"/>
                <a:cs typeface="+mn-cs"/>
              </a:rPr>
              <a:t>Agents</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Produce Deep Research Reports</a:t>
            </a: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Long Context Windows (1M)</a:t>
            </a:r>
          </a:p>
        </p:txBody>
      </p:sp>
    </p:spTree>
    <p:extLst>
      <p:ext uri="{BB962C8B-B14F-4D97-AF65-F5344CB8AC3E}">
        <p14:creationId xmlns:p14="http://schemas.microsoft.com/office/powerpoint/2010/main" val="3784577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8384" y="1313862"/>
            <a:ext cx="3616928" cy="3763328"/>
          </a:xfrm>
          <a:prstGeom prst="rect">
            <a:avLst/>
          </a:prstGeom>
        </p:spPr>
      </p:pic>
      <p:pic>
        <p:nvPicPr>
          <p:cNvPr id="3" name="object 3"/>
          <p:cNvPicPr/>
          <p:nvPr/>
        </p:nvPicPr>
        <p:blipFill>
          <a:blip r:embed="rId3" cstate="print"/>
          <a:stretch>
            <a:fillRect/>
          </a:stretch>
        </p:blipFill>
        <p:spPr>
          <a:xfrm>
            <a:off x="4406965" y="1768560"/>
            <a:ext cx="4652962" cy="3345005"/>
          </a:xfrm>
          <a:prstGeom prst="rect">
            <a:avLst/>
          </a:prstGeom>
        </p:spPr>
      </p:pic>
      <p:sp>
        <p:nvSpPr>
          <p:cNvPr id="4" name="object 4"/>
          <p:cNvSpPr txBox="1">
            <a:spLocks noGrp="1"/>
          </p:cNvSpPr>
          <p:nvPr>
            <p:ph type="title"/>
          </p:nvPr>
        </p:nvSpPr>
        <p:spPr>
          <a:xfrm>
            <a:off x="5099264" y="172680"/>
            <a:ext cx="3608070" cy="1241365"/>
          </a:xfrm>
          <a:prstGeom prst="rect">
            <a:avLst/>
          </a:prstGeom>
        </p:spPr>
        <p:txBody>
          <a:bodyPr vert="horz" wrap="square" lIns="0" tIns="6350" rIns="0" bIns="0" rtlCol="0" anchor="ctr">
            <a:spAutoFit/>
          </a:bodyPr>
          <a:lstStyle/>
          <a:p>
            <a:pPr marL="15876" marR="50168" algn="ctr">
              <a:lnSpc>
                <a:spcPct val="115700"/>
              </a:lnSpc>
              <a:spcBef>
                <a:spcPts val="50"/>
              </a:spcBef>
            </a:pPr>
            <a:r>
              <a:rPr lang="en-US" sz="1600" b="1" spc="65" dirty="0">
                <a:solidFill>
                  <a:srgbClr val="000000"/>
                </a:solidFill>
              </a:rPr>
              <a:t>What is Reasoning? </a:t>
            </a:r>
            <a:br>
              <a:rPr lang="en-US" sz="1600" b="1" spc="65" dirty="0">
                <a:solidFill>
                  <a:srgbClr val="000000"/>
                </a:solidFill>
              </a:rPr>
            </a:br>
            <a:r>
              <a:rPr sz="1350" spc="65" dirty="0">
                <a:solidFill>
                  <a:srgbClr val="000000"/>
                </a:solidFill>
              </a:rPr>
              <a:t>Chain</a:t>
            </a:r>
            <a:r>
              <a:rPr sz="1350" dirty="0">
                <a:solidFill>
                  <a:srgbClr val="000000"/>
                </a:solidFill>
              </a:rPr>
              <a:t> </a:t>
            </a:r>
            <a:r>
              <a:rPr sz="1350" spc="70" dirty="0">
                <a:solidFill>
                  <a:srgbClr val="000000"/>
                </a:solidFill>
              </a:rPr>
              <a:t>of</a:t>
            </a:r>
            <a:r>
              <a:rPr sz="1350" dirty="0">
                <a:solidFill>
                  <a:srgbClr val="000000"/>
                </a:solidFill>
              </a:rPr>
              <a:t> </a:t>
            </a:r>
            <a:r>
              <a:rPr sz="1350" spc="55" dirty="0">
                <a:solidFill>
                  <a:srgbClr val="000000"/>
                </a:solidFill>
              </a:rPr>
              <a:t>Thought</a:t>
            </a:r>
            <a:r>
              <a:rPr lang="en-US" sz="1350" spc="55" dirty="0">
                <a:solidFill>
                  <a:srgbClr val="000000"/>
                </a:solidFill>
              </a:rPr>
              <a:t> Thinking</a:t>
            </a:r>
            <a:r>
              <a:rPr sz="1350" spc="55" dirty="0">
                <a:solidFill>
                  <a:srgbClr val="000000"/>
                </a:solidFill>
              </a:rPr>
              <a:t>,</a:t>
            </a:r>
            <a:r>
              <a:rPr sz="1350" dirty="0">
                <a:solidFill>
                  <a:srgbClr val="000000"/>
                </a:solidFill>
              </a:rPr>
              <a:t> </a:t>
            </a:r>
            <a:r>
              <a:rPr sz="1350" spc="38" dirty="0">
                <a:solidFill>
                  <a:srgbClr val="000000"/>
                </a:solidFill>
              </a:rPr>
              <a:t>Inner</a:t>
            </a:r>
            <a:r>
              <a:rPr sz="1350" dirty="0">
                <a:solidFill>
                  <a:srgbClr val="000000"/>
                </a:solidFill>
              </a:rPr>
              <a:t> </a:t>
            </a:r>
            <a:r>
              <a:rPr sz="1350" spc="30" dirty="0">
                <a:solidFill>
                  <a:srgbClr val="000000"/>
                </a:solidFill>
              </a:rPr>
              <a:t>Voice,</a:t>
            </a:r>
            <a:r>
              <a:rPr lang="en-US" sz="1350" spc="30" dirty="0">
                <a:solidFill>
                  <a:srgbClr val="000000"/>
                </a:solidFill>
              </a:rPr>
              <a:t> Reflection, </a:t>
            </a:r>
            <a:r>
              <a:rPr sz="1350" dirty="0">
                <a:solidFill>
                  <a:srgbClr val="000000"/>
                </a:solidFill>
              </a:rPr>
              <a:t> </a:t>
            </a:r>
            <a:r>
              <a:rPr sz="1350" spc="65" dirty="0">
                <a:solidFill>
                  <a:srgbClr val="000000"/>
                </a:solidFill>
              </a:rPr>
              <a:t>Stream</a:t>
            </a:r>
            <a:r>
              <a:rPr sz="1350" dirty="0">
                <a:solidFill>
                  <a:srgbClr val="000000"/>
                </a:solidFill>
              </a:rPr>
              <a:t> </a:t>
            </a:r>
            <a:r>
              <a:rPr sz="1350" spc="57" dirty="0">
                <a:solidFill>
                  <a:srgbClr val="000000"/>
                </a:solidFill>
              </a:rPr>
              <a:t>of </a:t>
            </a:r>
            <a:r>
              <a:rPr sz="1350" spc="73" dirty="0">
                <a:solidFill>
                  <a:srgbClr val="000000"/>
                </a:solidFill>
              </a:rPr>
              <a:t>Consciousness</a:t>
            </a:r>
            <a:r>
              <a:rPr lang="en-US" sz="1350" spc="73" dirty="0">
                <a:solidFill>
                  <a:srgbClr val="000000"/>
                </a:solidFill>
              </a:rPr>
              <a:t>  </a:t>
            </a:r>
            <a:br>
              <a:rPr lang="en-US" sz="1350" spc="73" dirty="0">
                <a:solidFill>
                  <a:srgbClr val="000000"/>
                </a:solidFill>
              </a:rPr>
            </a:br>
            <a:r>
              <a:rPr lang="en-US" sz="1350" b="1" spc="73" dirty="0">
                <a:solidFill>
                  <a:srgbClr val="000000"/>
                </a:solidFill>
              </a:rPr>
              <a:t>Deep Seek R1 </a:t>
            </a:r>
            <a:br>
              <a:rPr lang="en-US" sz="1350" spc="73" dirty="0">
                <a:solidFill>
                  <a:srgbClr val="000000"/>
                </a:solidFill>
              </a:rPr>
            </a:br>
            <a:r>
              <a:rPr lang="en-US" sz="1350" b="1" spc="73" dirty="0">
                <a:solidFill>
                  <a:srgbClr val="000000"/>
                </a:solidFill>
              </a:rPr>
              <a:t>Thinking Window</a:t>
            </a:r>
            <a:endParaRPr sz="1350" b="1" dirty="0"/>
          </a:p>
        </p:txBody>
      </p:sp>
      <p:pic>
        <p:nvPicPr>
          <p:cNvPr id="5" name="Picture 4">
            <a:extLst>
              <a:ext uri="{FF2B5EF4-FFF2-40B4-BE49-F238E27FC236}">
                <a16:creationId xmlns:a16="http://schemas.microsoft.com/office/drawing/2014/main" id="{CC371440-349F-4A96-BF31-BD81242C71F2}"/>
              </a:ext>
            </a:extLst>
          </p:cNvPr>
          <p:cNvPicPr>
            <a:picLocks noChangeAspect="1"/>
          </p:cNvPicPr>
          <p:nvPr/>
        </p:nvPicPr>
        <p:blipFill>
          <a:blip r:embed="rId4"/>
          <a:stretch>
            <a:fillRect/>
          </a:stretch>
        </p:blipFill>
        <p:spPr>
          <a:xfrm>
            <a:off x="0" y="0"/>
            <a:ext cx="1887572" cy="1119959"/>
          </a:xfrm>
          <a:prstGeom prst="rect">
            <a:avLst/>
          </a:prstGeom>
        </p:spPr>
      </p:pic>
      <p:sp>
        <p:nvSpPr>
          <p:cNvPr id="7" name="TextBox 6">
            <a:extLst>
              <a:ext uri="{FF2B5EF4-FFF2-40B4-BE49-F238E27FC236}">
                <a16:creationId xmlns:a16="http://schemas.microsoft.com/office/drawing/2014/main" id="{8B929119-E7E5-41D6-A553-DDD1BBA6CA27}"/>
              </a:ext>
            </a:extLst>
          </p:cNvPr>
          <p:cNvSpPr txBox="1"/>
          <p:nvPr/>
        </p:nvSpPr>
        <p:spPr>
          <a:xfrm>
            <a:off x="4502988" y="1394661"/>
            <a:ext cx="1570008" cy="307777"/>
          </a:xfrm>
          <a:prstGeom prst="rect">
            <a:avLst/>
          </a:prstGeom>
          <a:noFill/>
        </p:spPr>
        <p:txBody>
          <a:bodyPr wrap="square">
            <a:spAutoFit/>
          </a:bodyPr>
          <a:lstStyle/>
          <a:p>
            <a:r>
              <a:rPr lang="en-US" dirty="0"/>
              <a:t>Thinking Window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C7C1-B278-48B3-A145-93E529083569}"/>
              </a:ext>
            </a:extLst>
          </p:cNvPr>
          <p:cNvSpPr>
            <a:spLocks noGrp="1"/>
          </p:cNvSpPr>
          <p:nvPr>
            <p:ph type="title"/>
          </p:nvPr>
        </p:nvSpPr>
        <p:spPr>
          <a:xfrm>
            <a:off x="6400799" y="2177416"/>
            <a:ext cx="2479124" cy="1302306"/>
          </a:xfrm>
        </p:spPr>
        <p:txBody>
          <a:bodyPr>
            <a:normAutofit fontScale="90000"/>
          </a:bodyPr>
          <a:lstStyle/>
          <a:p>
            <a:r>
              <a:rPr lang="en-US" sz="3600" dirty="0"/>
              <a:t>Deep Research, </a:t>
            </a:r>
            <a:r>
              <a:rPr lang="en-US" sz="1600" b="1" i="1" dirty="0"/>
              <a:t>Reports, Articles and Papers </a:t>
            </a:r>
            <a:br>
              <a:rPr lang="en-US" dirty="0"/>
            </a:br>
            <a:br>
              <a:rPr lang="en-US" dirty="0"/>
            </a:br>
            <a:r>
              <a:rPr lang="en-US" sz="2200" dirty="0"/>
              <a:t>completed in </a:t>
            </a:r>
            <a:r>
              <a:rPr lang="en-US" sz="2200" b="1" dirty="0"/>
              <a:t>19m</a:t>
            </a:r>
            <a:r>
              <a:rPr lang="en-US" sz="2200" dirty="0"/>
              <a:t> · </a:t>
            </a:r>
            <a:br>
              <a:rPr lang="en-US" sz="2200" dirty="0"/>
            </a:br>
            <a:r>
              <a:rPr lang="en-US" sz="2200" dirty="0"/>
              <a:t>227 sources · 189 searches</a:t>
            </a:r>
            <a:br>
              <a:rPr lang="en-US" dirty="0"/>
            </a:br>
            <a:br>
              <a:rPr lang="en-US" dirty="0"/>
            </a:br>
            <a:r>
              <a:rPr lang="en-US" dirty="0"/>
              <a:t>More Precise</a:t>
            </a:r>
            <a:br>
              <a:rPr lang="en-US" dirty="0"/>
            </a:br>
            <a:r>
              <a:rPr lang="en-US" dirty="0"/>
              <a:t>Thinking</a:t>
            </a:r>
            <a:br>
              <a:rPr lang="en-US" dirty="0"/>
            </a:br>
            <a:r>
              <a:rPr lang="en-US" dirty="0"/>
              <a:t> Window for </a:t>
            </a:r>
            <a:br>
              <a:rPr lang="en-US" dirty="0"/>
            </a:br>
            <a:r>
              <a:rPr lang="en-US" dirty="0"/>
              <a:t>Sources</a:t>
            </a:r>
            <a:br>
              <a:rPr lang="en-US" dirty="0"/>
            </a:br>
            <a:endParaRPr lang="en-US" dirty="0"/>
          </a:p>
        </p:txBody>
      </p:sp>
      <p:pic>
        <p:nvPicPr>
          <p:cNvPr id="6" name="Content Placeholder 5">
            <a:extLst>
              <a:ext uri="{FF2B5EF4-FFF2-40B4-BE49-F238E27FC236}">
                <a16:creationId xmlns:a16="http://schemas.microsoft.com/office/drawing/2014/main" id="{14879BCD-0C36-476F-8BF7-EC59D5383B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044" y="101125"/>
            <a:ext cx="2671547" cy="4941249"/>
          </a:xfrm>
        </p:spPr>
      </p:pic>
      <p:pic>
        <p:nvPicPr>
          <p:cNvPr id="8" name="Picture 7">
            <a:extLst>
              <a:ext uri="{FF2B5EF4-FFF2-40B4-BE49-F238E27FC236}">
                <a16:creationId xmlns:a16="http://schemas.microsoft.com/office/drawing/2014/main" id="{4422ADFC-714E-4E1C-BB5F-861586C82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437" y="-24662"/>
            <a:ext cx="2671548" cy="5231781"/>
          </a:xfrm>
          <a:prstGeom prst="rect">
            <a:avLst/>
          </a:prstGeom>
        </p:spPr>
      </p:pic>
    </p:spTree>
    <p:extLst>
      <p:ext uri="{BB962C8B-B14F-4D97-AF65-F5344CB8AC3E}">
        <p14:creationId xmlns:p14="http://schemas.microsoft.com/office/powerpoint/2010/main" val="3107136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35820-C3AB-4A2E-A2C0-469CF68A34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C9678F-43AB-4138-8899-860E80F35C2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1E6CA58-07C8-4544-9EC9-9BEB17FD4B7A}"/>
              </a:ext>
            </a:extLst>
          </p:cNvPr>
          <p:cNvPicPr>
            <a:picLocks noChangeAspect="1"/>
          </p:cNvPicPr>
          <p:nvPr/>
        </p:nvPicPr>
        <p:blipFill rotWithShape="1">
          <a:blip r:embed="rId2"/>
          <a:srcRect r="896"/>
          <a:stretch/>
        </p:blipFill>
        <p:spPr>
          <a:xfrm>
            <a:off x="425999" y="0"/>
            <a:ext cx="8217670" cy="5143500"/>
          </a:xfrm>
          <a:prstGeom prst="rect">
            <a:avLst/>
          </a:prstGeom>
        </p:spPr>
      </p:pic>
    </p:spTree>
    <p:extLst>
      <p:ext uri="{BB962C8B-B14F-4D97-AF65-F5344CB8AC3E}">
        <p14:creationId xmlns:p14="http://schemas.microsoft.com/office/powerpoint/2010/main" val="3915300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14F-23B1-4EFC-BEF4-F750EAB6EFF2}"/>
              </a:ext>
            </a:extLst>
          </p:cNvPr>
          <p:cNvSpPr>
            <a:spLocks noGrp="1"/>
          </p:cNvSpPr>
          <p:nvPr>
            <p:ph type="title"/>
          </p:nvPr>
        </p:nvSpPr>
        <p:spPr/>
        <p:txBody>
          <a:bodyPr/>
          <a:lstStyle/>
          <a:p>
            <a:r>
              <a:rPr lang="en-US" dirty="0"/>
              <a:t>Data Driven Dashboard, Apps and Analytics</a:t>
            </a:r>
          </a:p>
        </p:txBody>
      </p:sp>
      <p:pic>
        <p:nvPicPr>
          <p:cNvPr id="6" name="Picture 5">
            <a:extLst>
              <a:ext uri="{FF2B5EF4-FFF2-40B4-BE49-F238E27FC236}">
                <a16:creationId xmlns:a16="http://schemas.microsoft.com/office/drawing/2014/main" id="{745A5EAA-8FC1-4C04-AC2C-F85699E04B5E}"/>
              </a:ext>
            </a:extLst>
          </p:cNvPr>
          <p:cNvPicPr>
            <a:picLocks noChangeAspect="1"/>
          </p:cNvPicPr>
          <p:nvPr/>
        </p:nvPicPr>
        <p:blipFill>
          <a:blip r:embed="rId2"/>
          <a:stretch>
            <a:fillRect/>
          </a:stretch>
        </p:blipFill>
        <p:spPr>
          <a:xfrm>
            <a:off x="21984" y="1420198"/>
            <a:ext cx="2913403" cy="2753596"/>
          </a:xfrm>
          <a:prstGeom prst="rect">
            <a:avLst/>
          </a:prstGeom>
        </p:spPr>
      </p:pic>
      <p:pic>
        <p:nvPicPr>
          <p:cNvPr id="7" name="Picture 6">
            <a:extLst>
              <a:ext uri="{FF2B5EF4-FFF2-40B4-BE49-F238E27FC236}">
                <a16:creationId xmlns:a16="http://schemas.microsoft.com/office/drawing/2014/main" id="{05F941E7-8831-4EFA-ADF1-E8E67180EDC4}"/>
              </a:ext>
            </a:extLst>
          </p:cNvPr>
          <p:cNvPicPr>
            <a:picLocks noChangeAspect="1"/>
          </p:cNvPicPr>
          <p:nvPr/>
        </p:nvPicPr>
        <p:blipFill>
          <a:blip r:embed="rId3"/>
          <a:stretch>
            <a:fillRect/>
          </a:stretch>
        </p:blipFill>
        <p:spPr>
          <a:xfrm>
            <a:off x="6054637" y="1297814"/>
            <a:ext cx="3067379" cy="2998363"/>
          </a:xfrm>
          <a:prstGeom prst="rect">
            <a:avLst/>
          </a:prstGeom>
        </p:spPr>
      </p:pic>
      <p:pic>
        <p:nvPicPr>
          <p:cNvPr id="4" name="Content Placeholder 3">
            <a:extLst>
              <a:ext uri="{FF2B5EF4-FFF2-40B4-BE49-F238E27FC236}">
                <a16:creationId xmlns:a16="http://schemas.microsoft.com/office/drawing/2014/main" id="{8F9A94C3-460E-47D4-A57E-C2450BEFEB4E}"/>
              </a:ext>
            </a:extLst>
          </p:cNvPr>
          <p:cNvPicPr>
            <a:picLocks noGrp="1" noChangeAspect="1"/>
          </p:cNvPicPr>
          <p:nvPr>
            <p:ph idx="1"/>
          </p:nvPr>
        </p:nvPicPr>
        <p:blipFill>
          <a:blip r:embed="rId4"/>
          <a:stretch>
            <a:fillRect/>
          </a:stretch>
        </p:blipFill>
        <p:spPr>
          <a:xfrm>
            <a:off x="2953694" y="1794439"/>
            <a:ext cx="2986633" cy="2392260"/>
          </a:xfrm>
          <a:prstGeom prst="rect">
            <a:avLst/>
          </a:prstGeom>
        </p:spPr>
      </p:pic>
    </p:spTree>
    <p:extLst>
      <p:ext uri="{BB962C8B-B14F-4D97-AF65-F5344CB8AC3E}">
        <p14:creationId xmlns:p14="http://schemas.microsoft.com/office/powerpoint/2010/main" val="4018819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3AC8-6323-40FC-A64E-0CC5D9D11F59}"/>
              </a:ext>
            </a:extLst>
          </p:cNvPr>
          <p:cNvSpPr>
            <a:spLocks noGrp="1"/>
          </p:cNvSpPr>
          <p:nvPr>
            <p:ph type="title"/>
          </p:nvPr>
        </p:nvSpPr>
        <p:spPr>
          <a:xfrm>
            <a:off x="140515" y="53399"/>
            <a:ext cx="4807569" cy="994172"/>
          </a:xfrm>
        </p:spPr>
        <p:txBody>
          <a:bodyPr>
            <a:normAutofit/>
          </a:bodyPr>
          <a:lstStyle/>
          <a:p>
            <a:r>
              <a:rPr lang="en-US" dirty="0"/>
              <a:t>Research Reports GPT o3</a:t>
            </a:r>
          </a:p>
        </p:txBody>
      </p:sp>
      <p:pic>
        <p:nvPicPr>
          <p:cNvPr id="5" name="Picture 4">
            <a:extLst>
              <a:ext uri="{FF2B5EF4-FFF2-40B4-BE49-F238E27FC236}">
                <a16:creationId xmlns:a16="http://schemas.microsoft.com/office/drawing/2014/main" id="{E0DCD575-F921-4309-8E80-33E9C21D15BC}"/>
              </a:ext>
            </a:extLst>
          </p:cNvPr>
          <p:cNvPicPr>
            <a:picLocks noChangeAspect="1"/>
          </p:cNvPicPr>
          <p:nvPr/>
        </p:nvPicPr>
        <p:blipFill>
          <a:blip r:embed="rId2"/>
          <a:stretch>
            <a:fillRect/>
          </a:stretch>
        </p:blipFill>
        <p:spPr>
          <a:xfrm>
            <a:off x="4697120" y="0"/>
            <a:ext cx="4306365" cy="5196109"/>
          </a:xfrm>
          <a:prstGeom prst="rect">
            <a:avLst/>
          </a:prstGeom>
        </p:spPr>
      </p:pic>
      <p:pic>
        <p:nvPicPr>
          <p:cNvPr id="6" name="Picture 5">
            <a:extLst>
              <a:ext uri="{FF2B5EF4-FFF2-40B4-BE49-F238E27FC236}">
                <a16:creationId xmlns:a16="http://schemas.microsoft.com/office/drawing/2014/main" id="{0352FFA0-CC92-4B20-953D-CDA0E7CEE273}"/>
              </a:ext>
            </a:extLst>
          </p:cNvPr>
          <p:cNvPicPr>
            <a:picLocks noChangeAspect="1"/>
          </p:cNvPicPr>
          <p:nvPr/>
        </p:nvPicPr>
        <p:blipFill>
          <a:blip r:embed="rId3"/>
          <a:stretch>
            <a:fillRect/>
          </a:stretch>
        </p:blipFill>
        <p:spPr>
          <a:xfrm>
            <a:off x="189060" y="1171013"/>
            <a:ext cx="3124815" cy="2083210"/>
          </a:xfrm>
          <a:prstGeom prst="rect">
            <a:avLst/>
          </a:prstGeom>
        </p:spPr>
      </p:pic>
      <p:pic>
        <p:nvPicPr>
          <p:cNvPr id="1028" name="Picture 4" descr="Dead Sea Scrolls | Facsimile Editions">
            <a:extLst>
              <a:ext uri="{FF2B5EF4-FFF2-40B4-BE49-F238E27FC236}">
                <a16:creationId xmlns:a16="http://schemas.microsoft.com/office/drawing/2014/main" id="{7BD69E7F-D60E-48D1-9E0C-96D40587A6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4" y="3624535"/>
            <a:ext cx="2970878" cy="15715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7FF1E1-4972-45C3-8F54-BA5298CA6530}"/>
              </a:ext>
            </a:extLst>
          </p:cNvPr>
          <p:cNvPicPr>
            <a:picLocks noChangeAspect="1"/>
          </p:cNvPicPr>
          <p:nvPr/>
        </p:nvPicPr>
        <p:blipFill>
          <a:blip r:embed="rId5"/>
          <a:stretch>
            <a:fillRect/>
          </a:stretch>
        </p:blipFill>
        <p:spPr>
          <a:xfrm>
            <a:off x="3119869" y="3948881"/>
            <a:ext cx="1593748" cy="1062499"/>
          </a:xfrm>
          <a:prstGeom prst="rect">
            <a:avLst/>
          </a:prstGeom>
        </p:spPr>
      </p:pic>
      <p:sp>
        <p:nvSpPr>
          <p:cNvPr id="12" name="TextBox 11">
            <a:extLst>
              <a:ext uri="{FF2B5EF4-FFF2-40B4-BE49-F238E27FC236}">
                <a16:creationId xmlns:a16="http://schemas.microsoft.com/office/drawing/2014/main" id="{AAF59CC4-4167-4B98-AD30-796931A246F1}"/>
              </a:ext>
            </a:extLst>
          </p:cNvPr>
          <p:cNvSpPr txBox="1"/>
          <p:nvPr/>
        </p:nvSpPr>
        <p:spPr>
          <a:xfrm>
            <a:off x="3313875" y="3257706"/>
            <a:ext cx="1399742" cy="523220"/>
          </a:xfrm>
          <a:prstGeom prst="rect">
            <a:avLst/>
          </a:prstGeom>
          <a:noFill/>
        </p:spPr>
        <p:txBody>
          <a:bodyPr wrap="none" rtlCol="0">
            <a:spAutoFit/>
          </a:bodyPr>
          <a:lstStyle/>
          <a:p>
            <a:r>
              <a:rPr lang="en-US" dirty="0"/>
              <a:t>Sumerian Brick</a:t>
            </a:r>
            <a:br>
              <a:rPr lang="en-US" dirty="0"/>
            </a:br>
            <a:r>
              <a:rPr lang="en-US" dirty="0"/>
              <a:t>4500 BC</a:t>
            </a:r>
          </a:p>
        </p:txBody>
      </p:sp>
      <p:sp>
        <p:nvSpPr>
          <p:cNvPr id="10" name="TextBox 9">
            <a:extLst>
              <a:ext uri="{FF2B5EF4-FFF2-40B4-BE49-F238E27FC236}">
                <a16:creationId xmlns:a16="http://schemas.microsoft.com/office/drawing/2014/main" id="{8238C1B9-EA2B-4A5C-A93B-8D5AFAC8134B}"/>
              </a:ext>
            </a:extLst>
          </p:cNvPr>
          <p:cNvSpPr txBox="1"/>
          <p:nvPr/>
        </p:nvSpPr>
        <p:spPr>
          <a:xfrm>
            <a:off x="538704" y="3404580"/>
            <a:ext cx="1420582" cy="307777"/>
          </a:xfrm>
          <a:prstGeom prst="rect">
            <a:avLst/>
          </a:prstGeom>
          <a:noFill/>
        </p:spPr>
        <p:txBody>
          <a:bodyPr wrap="none" rtlCol="0">
            <a:spAutoFit/>
          </a:bodyPr>
          <a:lstStyle/>
          <a:p>
            <a:r>
              <a:rPr lang="en-US" dirty="0"/>
              <a:t>Scrolls, 145 BC</a:t>
            </a:r>
          </a:p>
        </p:txBody>
      </p:sp>
      <p:sp>
        <p:nvSpPr>
          <p:cNvPr id="13" name="TextBox 12">
            <a:extLst>
              <a:ext uri="{FF2B5EF4-FFF2-40B4-BE49-F238E27FC236}">
                <a16:creationId xmlns:a16="http://schemas.microsoft.com/office/drawing/2014/main" id="{1BA63701-C21C-4C4A-926F-7ACA980F1858}"/>
              </a:ext>
            </a:extLst>
          </p:cNvPr>
          <p:cNvSpPr txBox="1"/>
          <p:nvPr/>
        </p:nvSpPr>
        <p:spPr>
          <a:xfrm>
            <a:off x="3554361" y="1718623"/>
            <a:ext cx="1235274" cy="646331"/>
          </a:xfrm>
          <a:prstGeom prst="rect">
            <a:avLst/>
          </a:prstGeom>
          <a:noFill/>
        </p:spPr>
        <p:txBody>
          <a:bodyPr wrap="square" rtlCol="0">
            <a:spAutoFit/>
          </a:bodyPr>
          <a:lstStyle/>
          <a:p>
            <a:r>
              <a:rPr lang="en-US" sz="1200" dirty="0"/>
              <a:t>Gutenberg</a:t>
            </a:r>
            <a:br>
              <a:rPr lang="en-US" sz="1200" dirty="0"/>
            </a:br>
            <a:r>
              <a:rPr lang="en-US" sz="1200" dirty="0"/>
              <a:t>Press</a:t>
            </a:r>
            <a:br>
              <a:rPr lang="en-US" sz="1200" dirty="0"/>
            </a:br>
            <a:r>
              <a:rPr lang="en-US" sz="1200" dirty="0"/>
              <a:t>1440 AD</a:t>
            </a:r>
          </a:p>
        </p:txBody>
      </p:sp>
    </p:spTree>
    <p:extLst>
      <p:ext uri="{BB962C8B-B14F-4D97-AF65-F5344CB8AC3E}">
        <p14:creationId xmlns:p14="http://schemas.microsoft.com/office/powerpoint/2010/main" val="3723747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109B-E20C-4D13-8746-B1FE3BC09DD7}"/>
              </a:ext>
            </a:extLst>
          </p:cNvPr>
          <p:cNvSpPr>
            <a:spLocks noGrp="1"/>
          </p:cNvSpPr>
          <p:nvPr>
            <p:ph type="title"/>
          </p:nvPr>
        </p:nvSpPr>
        <p:spPr>
          <a:xfrm>
            <a:off x="81116" y="411043"/>
            <a:ext cx="6268679" cy="994172"/>
          </a:xfrm>
        </p:spPr>
        <p:txBody>
          <a:bodyPr>
            <a:normAutofit fontScale="90000"/>
          </a:bodyPr>
          <a:lstStyle/>
          <a:p>
            <a:r>
              <a:rPr lang="en-US" dirty="0"/>
              <a:t>Models are Good at Interdisciplinary </a:t>
            </a:r>
            <a:br>
              <a:rPr lang="en-US" dirty="0"/>
            </a:br>
            <a:r>
              <a:rPr lang="en-US" dirty="0"/>
              <a:t>Synthesis of Disparate Domains,</a:t>
            </a:r>
            <a:br>
              <a:rPr lang="en-US" dirty="0"/>
            </a:br>
            <a:r>
              <a:rPr lang="en-US" dirty="0"/>
              <a:t>Making Analogies, Statistically</a:t>
            </a:r>
            <a:br>
              <a:rPr lang="en-US" dirty="0"/>
            </a:br>
            <a:r>
              <a:rPr lang="en-US" dirty="0"/>
              <a:t>Pattern Matching</a:t>
            </a:r>
          </a:p>
        </p:txBody>
      </p:sp>
      <p:pic>
        <p:nvPicPr>
          <p:cNvPr id="4" name="Picture 3">
            <a:extLst>
              <a:ext uri="{FF2B5EF4-FFF2-40B4-BE49-F238E27FC236}">
                <a16:creationId xmlns:a16="http://schemas.microsoft.com/office/drawing/2014/main" id="{0F2D0266-88E7-43B4-B568-B2FF8C6D4057}"/>
              </a:ext>
            </a:extLst>
          </p:cNvPr>
          <p:cNvPicPr>
            <a:picLocks noChangeAspect="1"/>
          </p:cNvPicPr>
          <p:nvPr/>
        </p:nvPicPr>
        <p:blipFill>
          <a:blip r:embed="rId2"/>
          <a:stretch>
            <a:fillRect/>
          </a:stretch>
        </p:blipFill>
        <p:spPr>
          <a:xfrm>
            <a:off x="2605395" y="1965778"/>
            <a:ext cx="3933210" cy="1966605"/>
          </a:xfrm>
          <a:prstGeom prst="rect">
            <a:avLst/>
          </a:prstGeom>
        </p:spPr>
      </p:pic>
      <p:pic>
        <p:nvPicPr>
          <p:cNvPr id="5" name="Picture 4">
            <a:extLst>
              <a:ext uri="{FF2B5EF4-FFF2-40B4-BE49-F238E27FC236}">
                <a16:creationId xmlns:a16="http://schemas.microsoft.com/office/drawing/2014/main" id="{AF5B87FD-29F4-445E-8A98-367245AF68AC}"/>
              </a:ext>
            </a:extLst>
          </p:cNvPr>
          <p:cNvPicPr>
            <a:picLocks noChangeAspect="1"/>
          </p:cNvPicPr>
          <p:nvPr/>
        </p:nvPicPr>
        <p:blipFill>
          <a:blip r:embed="rId3"/>
          <a:stretch>
            <a:fillRect/>
          </a:stretch>
        </p:blipFill>
        <p:spPr>
          <a:xfrm>
            <a:off x="6475156" y="331496"/>
            <a:ext cx="2317648" cy="2168969"/>
          </a:xfrm>
          <a:prstGeom prst="rect">
            <a:avLst/>
          </a:prstGeom>
        </p:spPr>
      </p:pic>
      <p:pic>
        <p:nvPicPr>
          <p:cNvPr id="7" name="Picture 6">
            <a:extLst>
              <a:ext uri="{FF2B5EF4-FFF2-40B4-BE49-F238E27FC236}">
                <a16:creationId xmlns:a16="http://schemas.microsoft.com/office/drawing/2014/main" id="{9ABBCA08-A332-400E-8558-2C9B3D344BC7}"/>
              </a:ext>
            </a:extLst>
          </p:cNvPr>
          <p:cNvPicPr>
            <a:picLocks noChangeAspect="1"/>
          </p:cNvPicPr>
          <p:nvPr/>
        </p:nvPicPr>
        <p:blipFill>
          <a:blip r:embed="rId4"/>
          <a:stretch>
            <a:fillRect/>
          </a:stretch>
        </p:blipFill>
        <p:spPr>
          <a:xfrm>
            <a:off x="0" y="2571749"/>
            <a:ext cx="2469199" cy="2461483"/>
          </a:xfrm>
          <a:prstGeom prst="rect">
            <a:avLst/>
          </a:prstGeom>
        </p:spPr>
      </p:pic>
      <p:sp>
        <p:nvSpPr>
          <p:cNvPr id="8" name="TextBox 7">
            <a:extLst>
              <a:ext uri="{FF2B5EF4-FFF2-40B4-BE49-F238E27FC236}">
                <a16:creationId xmlns:a16="http://schemas.microsoft.com/office/drawing/2014/main" id="{F8E329E5-F5AC-4D63-A0E6-A624E08DE13D}"/>
              </a:ext>
            </a:extLst>
          </p:cNvPr>
          <p:cNvSpPr txBox="1"/>
          <p:nvPr/>
        </p:nvSpPr>
        <p:spPr>
          <a:xfrm>
            <a:off x="954049" y="3932383"/>
            <a:ext cx="665567" cy="307777"/>
          </a:xfrm>
          <a:prstGeom prst="rect">
            <a:avLst/>
          </a:prstGeom>
          <a:noFill/>
        </p:spPr>
        <p:txBody>
          <a:bodyPr wrap="none" rtlCol="0">
            <a:spAutoFit/>
          </a:bodyPr>
          <a:lstStyle/>
          <a:p>
            <a:r>
              <a:rPr lang="en-US" sz="700" dirty="0"/>
              <a:t>Biochemical</a:t>
            </a:r>
            <a:br>
              <a:rPr lang="en-US" sz="700" dirty="0"/>
            </a:br>
            <a:r>
              <a:rPr lang="en-US" sz="700" dirty="0"/>
              <a:t>Informatics</a:t>
            </a:r>
          </a:p>
        </p:txBody>
      </p:sp>
      <p:pic>
        <p:nvPicPr>
          <p:cNvPr id="9" name="Picture 8">
            <a:extLst>
              <a:ext uri="{FF2B5EF4-FFF2-40B4-BE49-F238E27FC236}">
                <a16:creationId xmlns:a16="http://schemas.microsoft.com/office/drawing/2014/main" id="{58B99940-43D6-4778-A5D1-EA4D5D665A77}"/>
              </a:ext>
            </a:extLst>
          </p:cNvPr>
          <p:cNvPicPr>
            <a:picLocks noChangeAspect="1"/>
          </p:cNvPicPr>
          <p:nvPr/>
        </p:nvPicPr>
        <p:blipFill>
          <a:blip r:embed="rId5"/>
          <a:stretch>
            <a:fillRect/>
          </a:stretch>
        </p:blipFill>
        <p:spPr>
          <a:xfrm>
            <a:off x="6853084" y="3005692"/>
            <a:ext cx="2290916" cy="2161157"/>
          </a:xfrm>
          <a:prstGeom prst="rect">
            <a:avLst/>
          </a:prstGeom>
        </p:spPr>
      </p:pic>
      <p:sp>
        <p:nvSpPr>
          <p:cNvPr id="3" name="TextBox 2">
            <a:extLst>
              <a:ext uri="{FF2B5EF4-FFF2-40B4-BE49-F238E27FC236}">
                <a16:creationId xmlns:a16="http://schemas.microsoft.com/office/drawing/2014/main" id="{3DEB870B-E287-408D-8F4B-F71D0FD6F388}"/>
              </a:ext>
            </a:extLst>
          </p:cNvPr>
          <p:cNvSpPr txBox="1"/>
          <p:nvPr/>
        </p:nvSpPr>
        <p:spPr>
          <a:xfrm>
            <a:off x="3406877" y="4313903"/>
            <a:ext cx="2244525" cy="307777"/>
          </a:xfrm>
          <a:prstGeom prst="rect">
            <a:avLst/>
          </a:prstGeom>
          <a:noFill/>
        </p:spPr>
        <p:txBody>
          <a:bodyPr wrap="none" rtlCol="0">
            <a:spAutoFit/>
          </a:bodyPr>
          <a:lstStyle/>
          <a:p>
            <a:r>
              <a:rPr lang="en-US" dirty="0"/>
              <a:t>Interdisciplinary Research</a:t>
            </a:r>
          </a:p>
        </p:txBody>
      </p:sp>
    </p:spTree>
    <p:extLst>
      <p:ext uri="{BB962C8B-B14F-4D97-AF65-F5344CB8AC3E}">
        <p14:creationId xmlns:p14="http://schemas.microsoft.com/office/powerpoint/2010/main" val="1936939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19C19-6B56-4388-BD8F-E87BDE3FA70F}"/>
              </a:ext>
            </a:extLst>
          </p:cNvPr>
          <p:cNvSpPr>
            <a:spLocks noGrp="1"/>
          </p:cNvSpPr>
          <p:nvPr>
            <p:ph type="title"/>
          </p:nvPr>
        </p:nvSpPr>
        <p:spPr>
          <a:xfrm>
            <a:off x="6268463" y="2196264"/>
            <a:ext cx="2839064" cy="994172"/>
          </a:xfrm>
        </p:spPr>
        <p:txBody>
          <a:bodyPr>
            <a:normAutofit fontScale="90000"/>
          </a:bodyPr>
          <a:lstStyle/>
          <a:p>
            <a:r>
              <a:rPr lang="en-US" sz="1800" dirty="0"/>
              <a:t>Claude 3.7  Interactive</a:t>
            </a:r>
            <a:br>
              <a:rPr lang="en-US" sz="1800" dirty="0"/>
            </a:br>
            <a:r>
              <a:rPr lang="en-US" sz="1800" dirty="0"/>
              <a:t>Data Driven Visualizations</a:t>
            </a:r>
            <a:br>
              <a:rPr lang="en-US" dirty="0"/>
            </a:br>
            <a:r>
              <a:rPr lang="en-US" sz="975" dirty="0">
                <a:hlinkClick r:id="rId2"/>
              </a:rPr>
              <a:t>https://claude.ai/public/artifacts/c73e429d-98e1-4615-b670-bc1a1148baca</a:t>
            </a:r>
            <a:r>
              <a:rPr lang="en-US" sz="975" dirty="0"/>
              <a:t> </a:t>
            </a:r>
            <a:br>
              <a:rPr lang="en-US" dirty="0"/>
            </a:br>
            <a:endParaRPr lang="en-US" dirty="0"/>
          </a:p>
        </p:txBody>
      </p:sp>
      <p:pic>
        <p:nvPicPr>
          <p:cNvPr id="4" name="Picture 3">
            <a:extLst>
              <a:ext uri="{FF2B5EF4-FFF2-40B4-BE49-F238E27FC236}">
                <a16:creationId xmlns:a16="http://schemas.microsoft.com/office/drawing/2014/main" id="{5D3BA9FF-14B9-45FD-97E1-72C065B5B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7"/>
            <a:ext cx="6172200" cy="5145997"/>
          </a:xfrm>
          <a:prstGeom prst="rect">
            <a:avLst/>
          </a:prstGeom>
        </p:spPr>
      </p:pic>
      <p:sp>
        <p:nvSpPr>
          <p:cNvPr id="3" name="TextBox 2">
            <a:extLst>
              <a:ext uri="{FF2B5EF4-FFF2-40B4-BE49-F238E27FC236}">
                <a16:creationId xmlns:a16="http://schemas.microsoft.com/office/drawing/2014/main" id="{63D527E7-904E-452B-90F5-A9305B410F34}"/>
              </a:ext>
            </a:extLst>
          </p:cNvPr>
          <p:cNvSpPr txBox="1"/>
          <p:nvPr/>
        </p:nvSpPr>
        <p:spPr>
          <a:xfrm>
            <a:off x="6002594" y="3406877"/>
            <a:ext cx="3650358" cy="2031325"/>
          </a:xfrm>
          <a:prstGeom prst="rect">
            <a:avLst/>
          </a:prstGeom>
          <a:noFill/>
        </p:spPr>
        <p:txBody>
          <a:bodyPr wrap="none" rtlCol="0">
            <a:spAutoFit/>
          </a:bodyPr>
          <a:lstStyle/>
          <a:p>
            <a:r>
              <a:rPr lang="en-US" b="1" dirty="0"/>
              <a:t>Intersectional Domain Spaces</a:t>
            </a:r>
            <a:br>
              <a:rPr lang="en-US" b="1" dirty="0"/>
            </a:br>
            <a:r>
              <a:rPr lang="en-US" b="1" dirty="0"/>
              <a:t>Prompt Engineering</a:t>
            </a:r>
            <a:br>
              <a:rPr lang="en-US" b="1" dirty="0"/>
            </a:br>
            <a:br>
              <a:rPr lang="en-US" dirty="0"/>
            </a:br>
            <a:r>
              <a:rPr lang="en-US" dirty="0"/>
              <a:t>Finance/Corporate Market Analysis</a:t>
            </a:r>
            <a:br>
              <a:rPr lang="en-US" dirty="0"/>
            </a:br>
            <a:r>
              <a:rPr lang="en-US" dirty="0"/>
              <a:t>Data Science/ (Statistics/Computer/Science</a:t>
            </a:r>
            <a:br>
              <a:rPr lang="en-US" dirty="0"/>
            </a:br>
            <a:r>
              <a:rPr lang="en-US" dirty="0"/>
              <a:t>Data Visualization</a:t>
            </a:r>
            <a:br>
              <a:rPr lang="en-US" dirty="0"/>
            </a:br>
            <a:r>
              <a:rPr lang="en-US" dirty="0" err="1"/>
              <a:t>Demis</a:t>
            </a:r>
            <a:r>
              <a:rPr lang="en-US" dirty="0"/>
              <a:t> Hassabis Model For AI </a:t>
            </a:r>
            <a:br>
              <a:rPr lang="en-US" dirty="0"/>
            </a:br>
            <a:r>
              <a:rPr lang="en-US" dirty="0"/>
              <a:t>Creativity </a:t>
            </a:r>
            <a:br>
              <a:rPr lang="en-US" dirty="0"/>
            </a:br>
            <a:endParaRPr lang="en-US" dirty="0"/>
          </a:p>
        </p:txBody>
      </p:sp>
      <p:sp>
        <p:nvSpPr>
          <p:cNvPr id="5" name="Oval 4">
            <a:extLst>
              <a:ext uri="{FF2B5EF4-FFF2-40B4-BE49-F238E27FC236}">
                <a16:creationId xmlns:a16="http://schemas.microsoft.com/office/drawing/2014/main" id="{E491172D-F052-4A3F-8531-31944BC2860D}"/>
              </a:ext>
            </a:extLst>
          </p:cNvPr>
          <p:cNvSpPr/>
          <p:nvPr/>
        </p:nvSpPr>
        <p:spPr>
          <a:xfrm>
            <a:off x="6869194" y="850986"/>
            <a:ext cx="1043382" cy="777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A2D8754-5A31-4EAA-B08F-29B7A5649C72}"/>
              </a:ext>
            </a:extLst>
          </p:cNvPr>
          <p:cNvSpPr/>
          <p:nvPr/>
        </p:nvSpPr>
        <p:spPr>
          <a:xfrm>
            <a:off x="7305009" y="590549"/>
            <a:ext cx="870155" cy="62680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32BCC8-22F8-4FE7-B3C6-89E9A60B61FC}"/>
              </a:ext>
            </a:extLst>
          </p:cNvPr>
          <p:cNvSpPr/>
          <p:nvPr/>
        </p:nvSpPr>
        <p:spPr>
          <a:xfrm>
            <a:off x="7617541" y="776855"/>
            <a:ext cx="1115247" cy="92533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B07013-19A4-417D-BE12-F38AEFC9672A}"/>
              </a:ext>
            </a:extLst>
          </p:cNvPr>
          <p:cNvSpPr txBox="1"/>
          <p:nvPr/>
        </p:nvSpPr>
        <p:spPr>
          <a:xfrm>
            <a:off x="5184058" y="622966"/>
            <a:ext cx="1628972" cy="707886"/>
          </a:xfrm>
          <a:prstGeom prst="rect">
            <a:avLst/>
          </a:prstGeom>
          <a:noFill/>
        </p:spPr>
        <p:txBody>
          <a:bodyPr wrap="none" rtlCol="0">
            <a:spAutoFit/>
          </a:bodyPr>
          <a:lstStyle/>
          <a:p>
            <a:pPr marL="228600" indent="-228600">
              <a:buAutoNum type="alphaUcPeriod"/>
            </a:pPr>
            <a:r>
              <a:rPr lang="en-US" sz="800" dirty="0"/>
              <a:t>Corporate Market Analysis</a:t>
            </a:r>
          </a:p>
          <a:p>
            <a:pPr marL="228600" indent="-228600">
              <a:buAutoNum type="alphaUcPeriod"/>
            </a:pPr>
            <a:r>
              <a:rPr lang="en-US" sz="800" dirty="0"/>
              <a:t>Data Science</a:t>
            </a:r>
          </a:p>
          <a:p>
            <a:r>
              <a:rPr lang="en-US" sz="800" dirty="0"/>
              <a:t>C.    AI Model Creativity</a:t>
            </a:r>
            <a:br>
              <a:rPr lang="en-US" sz="800" dirty="0"/>
            </a:br>
            <a:r>
              <a:rPr lang="en-US" sz="800" dirty="0"/>
              <a:t>Z.     Intersectional Space</a:t>
            </a:r>
          </a:p>
          <a:p>
            <a:pPr marL="228600" indent="-228600">
              <a:buAutoNum type="alphaUcPeriod"/>
            </a:pPr>
            <a:endParaRPr lang="en-US" sz="800" dirty="0"/>
          </a:p>
        </p:txBody>
      </p:sp>
      <p:sp>
        <p:nvSpPr>
          <p:cNvPr id="10" name="TextBox 9">
            <a:extLst>
              <a:ext uri="{FF2B5EF4-FFF2-40B4-BE49-F238E27FC236}">
                <a16:creationId xmlns:a16="http://schemas.microsoft.com/office/drawing/2014/main" id="{4AC5EDC2-68A8-49C3-B8E2-43FF1E56DBF6}"/>
              </a:ext>
            </a:extLst>
          </p:cNvPr>
          <p:cNvSpPr txBox="1"/>
          <p:nvPr/>
        </p:nvSpPr>
        <p:spPr>
          <a:xfrm>
            <a:off x="6604819" y="1391921"/>
            <a:ext cx="184731" cy="307777"/>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1E32C2F8-D9CD-46A8-AB14-7126ABB5536F}"/>
              </a:ext>
            </a:extLst>
          </p:cNvPr>
          <p:cNvSpPr txBox="1"/>
          <p:nvPr/>
        </p:nvSpPr>
        <p:spPr>
          <a:xfrm>
            <a:off x="7102082" y="1134617"/>
            <a:ext cx="287258" cy="276999"/>
          </a:xfrm>
          <a:prstGeom prst="rect">
            <a:avLst/>
          </a:prstGeom>
          <a:noFill/>
        </p:spPr>
        <p:txBody>
          <a:bodyPr wrap="none" rtlCol="0">
            <a:spAutoFit/>
          </a:bodyPr>
          <a:lstStyle/>
          <a:p>
            <a:r>
              <a:rPr lang="en-US" sz="1200" dirty="0"/>
              <a:t>A</a:t>
            </a:r>
          </a:p>
        </p:txBody>
      </p:sp>
      <p:sp>
        <p:nvSpPr>
          <p:cNvPr id="12" name="TextBox 11">
            <a:extLst>
              <a:ext uri="{FF2B5EF4-FFF2-40B4-BE49-F238E27FC236}">
                <a16:creationId xmlns:a16="http://schemas.microsoft.com/office/drawing/2014/main" id="{150A6226-C799-4F49-AD63-DD0FE894D97A}"/>
              </a:ext>
            </a:extLst>
          </p:cNvPr>
          <p:cNvSpPr txBox="1"/>
          <p:nvPr/>
        </p:nvSpPr>
        <p:spPr>
          <a:xfrm>
            <a:off x="6909619" y="1696721"/>
            <a:ext cx="184731" cy="307777"/>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DA6B7662-8020-44B0-B933-399C1A5E1EFC}"/>
              </a:ext>
            </a:extLst>
          </p:cNvPr>
          <p:cNvSpPr txBox="1"/>
          <p:nvPr/>
        </p:nvSpPr>
        <p:spPr>
          <a:xfrm>
            <a:off x="7618812" y="615234"/>
            <a:ext cx="287258" cy="276999"/>
          </a:xfrm>
          <a:prstGeom prst="rect">
            <a:avLst/>
          </a:prstGeom>
          <a:noFill/>
        </p:spPr>
        <p:txBody>
          <a:bodyPr wrap="none" rtlCol="0">
            <a:spAutoFit/>
          </a:bodyPr>
          <a:lstStyle/>
          <a:p>
            <a:r>
              <a:rPr lang="en-US" sz="1200" dirty="0"/>
              <a:t>B</a:t>
            </a:r>
          </a:p>
        </p:txBody>
      </p:sp>
      <p:sp>
        <p:nvSpPr>
          <p:cNvPr id="14" name="TextBox 13">
            <a:extLst>
              <a:ext uri="{FF2B5EF4-FFF2-40B4-BE49-F238E27FC236}">
                <a16:creationId xmlns:a16="http://schemas.microsoft.com/office/drawing/2014/main" id="{381FDED8-BAFF-482D-8790-5295F00789C5}"/>
              </a:ext>
            </a:extLst>
          </p:cNvPr>
          <p:cNvSpPr txBox="1"/>
          <p:nvPr/>
        </p:nvSpPr>
        <p:spPr>
          <a:xfrm>
            <a:off x="8128907" y="1165395"/>
            <a:ext cx="277640" cy="246221"/>
          </a:xfrm>
          <a:prstGeom prst="rect">
            <a:avLst/>
          </a:prstGeom>
          <a:noFill/>
        </p:spPr>
        <p:txBody>
          <a:bodyPr wrap="none" rtlCol="0">
            <a:spAutoFit/>
          </a:bodyPr>
          <a:lstStyle/>
          <a:p>
            <a:r>
              <a:rPr lang="en-US" sz="1000" dirty="0"/>
              <a:t>C</a:t>
            </a:r>
          </a:p>
        </p:txBody>
      </p:sp>
      <p:sp>
        <p:nvSpPr>
          <p:cNvPr id="15" name="TextBox 14">
            <a:extLst>
              <a:ext uri="{FF2B5EF4-FFF2-40B4-BE49-F238E27FC236}">
                <a16:creationId xmlns:a16="http://schemas.microsoft.com/office/drawing/2014/main" id="{CF1725D3-1211-4FE2-8BAF-861A850C1A74}"/>
              </a:ext>
            </a:extLst>
          </p:cNvPr>
          <p:cNvSpPr txBox="1"/>
          <p:nvPr/>
        </p:nvSpPr>
        <p:spPr>
          <a:xfrm>
            <a:off x="7619704" y="1004874"/>
            <a:ext cx="263214" cy="246221"/>
          </a:xfrm>
          <a:prstGeom prst="rect">
            <a:avLst/>
          </a:prstGeom>
          <a:noFill/>
        </p:spPr>
        <p:txBody>
          <a:bodyPr wrap="none" rtlCol="0">
            <a:spAutoFit/>
          </a:bodyPr>
          <a:lstStyle/>
          <a:p>
            <a:r>
              <a:rPr lang="en-US" sz="1000" b="1" dirty="0"/>
              <a:t>Z</a:t>
            </a:r>
          </a:p>
        </p:txBody>
      </p:sp>
    </p:spTree>
    <p:extLst>
      <p:ext uri="{BB962C8B-B14F-4D97-AF65-F5344CB8AC3E}">
        <p14:creationId xmlns:p14="http://schemas.microsoft.com/office/powerpoint/2010/main" val="1183658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Aptos" panose="02110004020202020204"/>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391835" cy="17144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C6813AAE-2ADB-40D8-7DD9-A0D45008867D}"/>
              </a:ext>
            </a:extLst>
          </p:cNvPr>
          <p:cNvSpPr>
            <a:spLocks noGrp="1"/>
          </p:cNvSpPr>
          <p:nvPr>
            <p:ph type="title"/>
          </p:nvPr>
        </p:nvSpPr>
        <p:spPr>
          <a:xfrm>
            <a:off x="354154" y="-1"/>
            <a:ext cx="3870409" cy="1466444"/>
          </a:xfrm>
        </p:spPr>
        <p:txBody>
          <a:bodyPr anchor="ctr">
            <a:normAutofit fontScale="90000"/>
          </a:bodyPr>
          <a:lstStyle/>
          <a:p>
            <a:pPr algn="ctr"/>
            <a:r>
              <a:rPr lang="en-US" sz="3000" b="1" dirty="0"/>
              <a:t>2025 Best in Class Reasoning Models  </a:t>
            </a:r>
            <a:br>
              <a:rPr lang="en-US" sz="3000" dirty="0"/>
            </a:br>
            <a:r>
              <a:rPr lang="en-US" sz="3000" dirty="0"/>
              <a:t>Recommended Models</a:t>
            </a:r>
            <a:br>
              <a:rPr lang="en-US" sz="3000" dirty="0"/>
            </a:br>
            <a:r>
              <a:rPr lang="en-US" sz="1500" dirty="0"/>
              <a:t>(Trial For Free)</a:t>
            </a:r>
          </a:p>
        </p:txBody>
      </p:sp>
      <p:pic>
        <p:nvPicPr>
          <p:cNvPr id="5" name="Picture 4" descr="Abstract blurred public library with bookshelves">
            <a:extLst>
              <a:ext uri="{FF2B5EF4-FFF2-40B4-BE49-F238E27FC236}">
                <a16:creationId xmlns:a16="http://schemas.microsoft.com/office/drawing/2014/main" id="{500CDBB5-CF33-0BB0-26C1-E9ABB2697BE6}"/>
              </a:ext>
            </a:extLst>
          </p:cNvPr>
          <p:cNvPicPr>
            <a:picLocks noChangeAspect="1"/>
          </p:cNvPicPr>
          <p:nvPr/>
        </p:nvPicPr>
        <p:blipFill rotWithShape="1">
          <a:blip r:embed="rId2"/>
          <a:srcRect l="9130" r="31469" b="-2"/>
          <a:stretch/>
        </p:blipFill>
        <p:spPr>
          <a:xfrm>
            <a:off x="4578717" y="0"/>
            <a:ext cx="4577119" cy="5143500"/>
          </a:xfrm>
          <a:prstGeom prst="rect">
            <a:avLst/>
          </a:prstGeom>
        </p:spPr>
      </p:pic>
      <p:graphicFrame>
        <p:nvGraphicFramePr>
          <p:cNvPr id="4" name="Table 5">
            <a:extLst>
              <a:ext uri="{FF2B5EF4-FFF2-40B4-BE49-F238E27FC236}">
                <a16:creationId xmlns:a16="http://schemas.microsoft.com/office/drawing/2014/main" id="{34588521-04FB-4C62-A321-D4ACF8C3C680}"/>
              </a:ext>
            </a:extLst>
          </p:cNvPr>
          <p:cNvGraphicFramePr>
            <a:graphicFrameLocks noGrp="1"/>
          </p:cNvGraphicFramePr>
          <p:nvPr>
            <p:extLst>
              <p:ext uri="{D42A27DB-BD31-4B8C-83A1-F6EECF244321}">
                <p14:modId xmlns:p14="http://schemas.microsoft.com/office/powerpoint/2010/main" val="2014439626"/>
              </p:ext>
            </p:extLst>
          </p:nvPr>
        </p:nvGraphicFramePr>
        <p:xfrm>
          <a:off x="4817411" y="488633"/>
          <a:ext cx="4326588" cy="4869506"/>
        </p:xfrm>
        <a:graphic>
          <a:graphicData uri="http://schemas.openxmlformats.org/drawingml/2006/table">
            <a:tbl>
              <a:tblPr firstRow="1" bandRow="1">
                <a:tableStyleId>{5C22544A-7EE6-4342-B048-85BDC9FD1C3A}</a:tableStyleId>
              </a:tblPr>
              <a:tblGrid>
                <a:gridCol w="2153047">
                  <a:extLst>
                    <a:ext uri="{9D8B030D-6E8A-4147-A177-3AD203B41FA5}">
                      <a16:colId xmlns:a16="http://schemas.microsoft.com/office/drawing/2014/main" val="863348683"/>
                    </a:ext>
                  </a:extLst>
                </a:gridCol>
                <a:gridCol w="2173541">
                  <a:extLst>
                    <a:ext uri="{9D8B030D-6E8A-4147-A177-3AD203B41FA5}">
                      <a16:colId xmlns:a16="http://schemas.microsoft.com/office/drawing/2014/main" val="1208869361"/>
                    </a:ext>
                  </a:extLst>
                </a:gridCol>
              </a:tblGrid>
              <a:tr h="2797245">
                <a:tc>
                  <a:txBody>
                    <a:bodyPr/>
                    <a:lstStyle/>
                    <a:p>
                      <a:r>
                        <a:rPr lang="en-US" sz="1500" dirty="0"/>
                        <a:t>Regular LLM’s </a:t>
                      </a:r>
                      <a:br>
                        <a:rPr lang="en-US" sz="1500" dirty="0"/>
                      </a:br>
                      <a:r>
                        <a:rPr lang="en-US" sz="1500" dirty="0"/>
                        <a:t>(Intuitive, AGI Models)</a:t>
                      </a:r>
                      <a:br>
                        <a:rPr lang="en-US" sz="1000" dirty="0"/>
                      </a:br>
                      <a:r>
                        <a:rPr lang="en-US" sz="900" dirty="0"/>
                        <a:t>(Language, Humanities, Social Sciences)</a:t>
                      </a:r>
                      <a:br>
                        <a:rPr lang="en-US" sz="1000" dirty="0"/>
                      </a:br>
                      <a:br>
                        <a:rPr lang="en-US" sz="1000" dirty="0"/>
                      </a:br>
                      <a:endParaRPr lang="en-US" sz="1000" dirty="0"/>
                    </a:p>
                    <a:p>
                      <a:r>
                        <a:rPr lang="en-US" sz="1000" dirty="0"/>
                        <a:t>Proprietary</a:t>
                      </a:r>
                    </a:p>
                    <a:p>
                      <a:r>
                        <a:rPr lang="en-US" sz="1000" dirty="0"/>
                        <a:t>Chat GPT 4o/4.5, </a:t>
                      </a:r>
                      <a:r>
                        <a:rPr lang="en-US" sz="1000" dirty="0">
                          <a:solidFill>
                            <a:srgbClr val="FF0000"/>
                          </a:solidFill>
                          <a:hlinkClick r:id="rId3">
                            <a:extLst>
                              <a:ext uri="{A12FA001-AC4F-418D-AE19-62706E023703}">
                                <ahyp:hlinkClr xmlns:ahyp="http://schemas.microsoft.com/office/drawing/2018/hyperlinkcolor" val="tx"/>
                              </a:ext>
                            </a:extLst>
                          </a:hlinkClick>
                        </a:rPr>
                        <a:t>Try</a:t>
                      </a:r>
                      <a:br>
                        <a:rPr lang="en-US" sz="1000" dirty="0">
                          <a:solidFill>
                            <a:srgbClr val="FF0000"/>
                          </a:solidFill>
                        </a:rPr>
                      </a:br>
                      <a:br>
                        <a:rPr lang="en-US" sz="1000" dirty="0">
                          <a:solidFill>
                            <a:srgbClr val="FF0000"/>
                          </a:solidFill>
                        </a:rPr>
                      </a:br>
                      <a:br>
                        <a:rPr lang="en-US" sz="1000" dirty="0">
                          <a:solidFill>
                            <a:srgbClr val="FF0000"/>
                          </a:solidFill>
                        </a:rPr>
                      </a:br>
                      <a:br>
                        <a:rPr lang="en-US" sz="1000" dirty="0"/>
                      </a:br>
                      <a:br>
                        <a:rPr lang="en-US" sz="1000" dirty="0"/>
                      </a:br>
                      <a:endParaRPr lang="en-US" sz="1000" dirty="0"/>
                    </a:p>
                  </a:txBody>
                  <a:tcPr marL="68580" marR="68580" marT="34290" marB="34290"/>
                </a:tc>
                <a:tc>
                  <a:txBody>
                    <a:bodyPr/>
                    <a:lstStyle/>
                    <a:p>
                      <a:r>
                        <a:rPr lang="en-US" sz="1500" dirty="0"/>
                        <a:t>Research, Reasoning &amp; Deep Research LLM’s (2025)</a:t>
                      </a:r>
                      <a:br>
                        <a:rPr lang="en-US" sz="1000" dirty="0"/>
                      </a:br>
                      <a:r>
                        <a:rPr lang="en-US" sz="900" dirty="0"/>
                        <a:t>(STEM Disciplines, Science Technology Engineering Math, Coding)</a:t>
                      </a:r>
                      <a:br>
                        <a:rPr lang="en-US" sz="1000" dirty="0"/>
                      </a:br>
                      <a:br>
                        <a:rPr lang="en-US" sz="1000" dirty="0"/>
                      </a:br>
                      <a:endParaRPr lang="en-US" sz="1000" dirty="0"/>
                    </a:p>
                    <a:p>
                      <a:endParaRPr lang="en-US" sz="1000" dirty="0"/>
                    </a:p>
                    <a:p>
                      <a:r>
                        <a:rPr lang="en-US" sz="1000" dirty="0"/>
                        <a:t>Proprietary</a:t>
                      </a:r>
                      <a:br>
                        <a:rPr lang="en-US" sz="1000" dirty="0"/>
                      </a:br>
                      <a:r>
                        <a:rPr lang="en-US" sz="1000" dirty="0"/>
                        <a:t>GPT o1/o3 pro</a:t>
                      </a:r>
                      <a:br>
                        <a:rPr lang="en-US" sz="1000" dirty="0"/>
                      </a:br>
                      <a:r>
                        <a:rPr lang="en-US" sz="1000" dirty="0"/>
                        <a:t>o4 mini-high </a:t>
                      </a:r>
                      <a:r>
                        <a:rPr lang="en-US" sz="1000" dirty="0">
                          <a:solidFill>
                            <a:srgbClr val="FF0000"/>
                          </a:solidFill>
                          <a:hlinkClick r:id="rId3">
                            <a:extLst>
                              <a:ext uri="{A12FA001-AC4F-418D-AE19-62706E023703}">
                                <ahyp:hlinkClr xmlns:ahyp="http://schemas.microsoft.com/office/drawing/2018/hyperlinkcolor" val="tx"/>
                              </a:ext>
                            </a:extLst>
                          </a:hlinkClick>
                        </a:rPr>
                        <a:t>Try</a:t>
                      </a:r>
                      <a:endParaRPr lang="en-US" sz="1000" dirty="0">
                        <a:solidFill>
                          <a:srgbClr val="FF0000"/>
                        </a:solidFill>
                      </a:endParaRPr>
                    </a:p>
                    <a:p>
                      <a:br>
                        <a:rPr lang="en-US" sz="1000" dirty="0"/>
                      </a:br>
                      <a:r>
                        <a:rPr lang="en-US" sz="1000" dirty="0"/>
                        <a:t>Claude Sonnet Opus 4, </a:t>
                      </a:r>
                      <a:r>
                        <a:rPr lang="en-US" sz="1000" dirty="0">
                          <a:solidFill>
                            <a:srgbClr val="FF0000"/>
                          </a:solidFill>
                        </a:rPr>
                        <a:t>Try</a:t>
                      </a:r>
                      <a:br>
                        <a:rPr lang="en-US" sz="1000" dirty="0"/>
                      </a:br>
                      <a:br>
                        <a:rPr lang="en-US" sz="1000" dirty="0"/>
                      </a:br>
                      <a:r>
                        <a:rPr lang="en-US" sz="1000" dirty="0"/>
                        <a:t>Grok 3, </a:t>
                      </a:r>
                      <a:r>
                        <a:rPr lang="en-US" sz="1000" dirty="0">
                          <a:solidFill>
                            <a:srgbClr val="FF0000"/>
                          </a:solidFill>
                          <a:highlight>
                            <a:srgbClr val="FF0000"/>
                          </a:highlight>
                          <a:hlinkClick r:id="rId4"/>
                        </a:rPr>
                        <a:t>Try</a:t>
                      </a:r>
                      <a:endParaRPr lang="en-US" sz="1000" dirty="0">
                        <a:solidFill>
                          <a:srgbClr val="FF0000"/>
                        </a:solidFill>
                        <a:highlight>
                          <a:srgbClr val="FF0000"/>
                        </a:highlight>
                      </a:endParaRPr>
                    </a:p>
                    <a:p>
                      <a:br>
                        <a:rPr lang="en-US" sz="1000" dirty="0"/>
                      </a:br>
                      <a:r>
                        <a:rPr lang="en-US" sz="1000" dirty="0"/>
                        <a:t>Gemini 2.5 Pro (Deep Think) </a:t>
                      </a:r>
                      <a:br>
                        <a:rPr lang="en-US" sz="1000" dirty="0"/>
                      </a:br>
                      <a:r>
                        <a:rPr lang="en-US" sz="1000" dirty="0"/>
                        <a:t>2M Context Window  </a:t>
                      </a:r>
                      <a:r>
                        <a:rPr lang="en-US" sz="1000" dirty="0">
                          <a:solidFill>
                            <a:srgbClr val="FF0000"/>
                          </a:solidFill>
                          <a:hlinkClick r:id="rId5">
                            <a:extLst>
                              <a:ext uri="{A12FA001-AC4F-418D-AE19-62706E023703}">
                                <ahyp:hlinkClr xmlns:ahyp="http://schemas.microsoft.com/office/drawing/2018/hyperlinkcolor" val="tx"/>
                              </a:ext>
                            </a:extLst>
                          </a:hlinkClick>
                        </a:rPr>
                        <a:t>Try</a:t>
                      </a:r>
                      <a:r>
                        <a:rPr lang="en-US" sz="1000" dirty="0">
                          <a:solidFill>
                            <a:srgbClr val="FF0000"/>
                          </a:solidFill>
                        </a:rPr>
                        <a:t> </a:t>
                      </a:r>
                    </a:p>
                    <a:p>
                      <a:endParaRPr lang="en-US" sz="1000" dirty="0">
                        <a:solidFill>
                          <a:srgbClr val="FF0000"/>
                        </a:solidFill>
                      </a:endParaRPr>
                    </a:p>
                    <a:p>
                      <a:endParaRPr lang="en-US" sz="1000" dirty="0"/>
                    </a:p>
                  </a:txBody>
                  <a:tcPr marL="68580" marR="68580" marT="34290" marB="34290"/>
                </a:tc>
                <a:extLst>
                  <a:ext uri="{0D108BD9-81ED-4DB2-BD59-A6C34878D82A}">
                    <a16:rowId xmlns:a16="http://schemas.microsoft.com/office/drawing/2014/main" val="3842108626"/>
                  </a:ext>
                </a:extLst>
              </a:tr>
              <a:tr h="1554806">
                <a:tc>
                  <a:txBody>
                    <a:bodyPr/>
                    <a:lstStyle/>
                    <a:p>
                      <a:r>
                        <a:rPr lang="en-US" sz="1000" b="1" dirty="0"/>
                        <a:t>Open Source</a:t>
                      </a:r>
                    </a:p>
                    <a:p>
                      <a:endParaRPr lang="en-US" sz="1000" dirty="0"/>
                    </a:p>
                    <a:p>
                      <a:r>
                        <a:rPr lang="en-US" sz="1000" dirty="0"/>
                        <a:t>Llama 4 April 2025</a:t>
                      </a:r>
                      <a:br>
                        <a:rPr lang="en-US" sz="1000" dirty="0"/>
                      </a:br>
                      <a:r>
                        <a:rPr lang="en-US" sz="1000" dirty="0"/>
                        <a:t> (2T, 400B, 109B)</a:t>
                      </a:r>
                      <a:br>
                        <a:rPr lang="en-US" sz="1000" dirty="0"/>
                      </a:br>
                      <a:br>
                        <a:rPr lang="en-US" sz="1000" dirty="0"/>
                      </a:br>
                      <a:r>
                        <a:rPr lang="en-US" sz="1000" dirty="0"/>
                        <a:t>Qwen3 (Alibaba)</a:t>
                      </a:r>
                      <a:br>
                        <a:rPr lang="en-US" sz="1000" dirty="0"/>
                      </a:br>
                      <a:r>
                        <a:rPr lang="en-US" sz="1000" dirty="0"/>
                        <a:t>Mistral Magistral</a:t>
                      </a:r>
                    </a:p>
                  </a:txBody>
                  <a:tcPr marL="68580" marR="68580" marT="34290" marB="34290"/>
                </a:tc>
                <a:tc>
                  <a:txBody>
                    <a:bodyPr/>
                    <a:lstStyle/>
                    <a:p>
                      <a:r>
                        <a:rPr lang="en-US" sz="1000" b="1" dirty="0"/>
                        <a:t>Open Source</a:t>
                      </a:r>
                    </a:p>
                    <a:p>
                      <a:endParaRPr lang="en-US" sz="1000" dirty="0"/>
                    </a:p>
                    <a:p>
                      <a:r>
                        <a:rPr lang="en-US" sz="1000" b="1" dirty="0" err="1"/>
                        <a:t>DeepSeek</a:t>
                      </a:r>
                      <a:r>
                        <a:rPr lang="en-US" sz="1000" b="1" dirty="0"/>
                        <a:t> R1 </a:t>
                      </a:r>
                      <a:r>
                        <a:rPr lang="en-US" sz="1000" dirty="0"/>
                        <a:t>(768 Billion Parameters), Try, </a:t>
                      </a:r>
                      <a:r>
                        <a:rPr lang="en-US" sz="1000" dirty="0">
                          <a:hlinkClick r:id="rId6"/>
                        </a:rPr>
                        <a:t>Perplexity, US R1-1776 Uncensored Version</a:t>
                      </a:r>
                      <a:endParaRPr lang="en-US" sz="1000" dirty="0"/>
                    </a:p>
                    <a:p>
                      <a:r>
                        <a:rPr lang="en-US" sz="1000" b="1" dirty="0"/>
                        <a:t>R2 Release June 2025</a:t>
                      </a:r>
                    </a:p>
                    <a:p>
                      <a:br>
                        <a:rPr lang="en-US" sz="1000" b="1" dirty="0"/>
                      </a:br>
                      <a:r>
                        <a:rPr lang="en-US" sz="1000" b="1" dirty="0"/>
                        <a:t>Co-Scientist (Google, Beta)</a:t>
                      </a:r>
                      <a:br>
                        <a:rPr lang="en-US" sz="1000" b="1" dirty="0"/>
                      </a:br>
                      <a:r>
                        <a:rPr lang="en-US" sz="1000" b="1" dirty="0"/>
                        <a:t>Co-Evolve (Deep Mind)</a:t>
                      </a:r>
                    </a:p>
                  </a:txBody>
                  <a:tcPr marL="68580" marR="68580" marT="34290" marB="34290"/>
                </a:tc>
                <a:extLst>
                  <a:ext uri="{0D108BD9-81ED-4DB2-BD59-A6C34878D82A}">
                    <a16:rowId xmlns:a16="http://schemas.microsoft.com/office/drawing/2014/main" val="543684418"/>
                  </a:ext>
                </a:extLst>
              </a:tr>
            </a:tbl>
          </a:graphicData>
        </a:graphic>
      </p:graphicFrame>
      <p:pic>
        <p:nvPicPr>
          <p:cNvPr id="10" name="Content Placeholder 6">
            <a:extLst>
              <a:ext uri="{FF2B5EF4-FFF2-40B4-BE49-F238E27FC236}">
                <a16:creationId xmlns:a16="http://schemas.microsoft.com/office/drawing/2014/main" id="{5BE7C059-28C8-4724-BAC9-03343976A4BA}"/>
              </a:ext>
            </a:extLst>
          </p:cNvPr>
          <p:cNvPicPr>
            <a:picLocks noGrp="1" noChangeAspect="1"/>
          </p:cNvPicPr>
          <p:nvPr>
            <p:ph idx="1"/>
          </p:nvPr>
        </p:nvPicPr>
        <p:blipFill rotWithShape="1">
          <a:blip r:embed="rId7">
            <a:extLst>
              <a:ext uri="{28A0092B-C50C-407E-A947-70E740481C1C}">
                <a14:useLocalDpi xmlns:a14="http://schemas.microsoft.com/office/drawing/2010/main" val="0"/>
              </a:ext>
            </a:extLst>
          </a:blip>
          <a:srcRect t="7556" r="-102" b="1941"/>
          <a:stretch/>
        </p:blipFill>
        <p:spPr>
          <a:xfrm>
            <a:off x="234667" y="1753438"/>
            <a:ext cx="4109384" cy="2588441"/>
          </a:xfrm>
        </p:spPr>
      </p:pic>
      <p:sp>
        <p:nvSpPr>
          <p:cNvPr id="8" name="TextBox 7">
            <a:extLst>
              <a:ext uri="{FF2B5EF4-FFF2-40B4-BE49-F238E27FC236}">
                <a16:creationId xmlns:a16="http://schemas.microsoft.com/office/drawing/2014/main" id="{11FE6BE2-17B6-444A-8B77-18E209E0BDE3}"/>
              </a:ext>
            </a:extLst>
          </p:cNvPr>
          <p:cNvSpPr txBox="1"/>
          <p:nvPr/>
        </p:nvSpPr>
        <p:spPr>
          <a:xfrm>
            <a:off x="146650" y="4695556"/>
            <a:ext cx="4192173" cy="276999"/>
          </a:xfrm>
          <a:prstGeom prst="rect">
            <a:avLst/>
          </a:prstGeom>
          <a:noFill/>
        </p:spPr>
        <p:txBody>
          <a:bodyPr wrap="none" rtlCol="0">
            <a:spAutoFit/>
          </a:bodyPr>
          <a:lstStyle/>
          <a:p>
            <a:r>
              <a:rPr lang="en-US" sz="1200" dirty="0"/>
              <a:t>Web Search, Agents, Reasoning </a:t>
            </a:r>
            <a:r>
              <a:rPr lang="en-US" sz="1200" dirty="0" err="1"/>
              <a:t>Abilities,Thinking</a:t>
            </a:r>
            <a:r>
              <a:rPr lang="en-US" sz="1200" dirty="0"/>
              <a:t> Window</a:t>
            </a:r>
          </a:p>
        </p:txBody>
      </p:sp>
    </p:spTree>
    <p:extLst>
      <p:ext uri="{BB962C8B-B14F-4D97-AF65-F5344CB8AC3E}">
        <p14:creationId xmlns:p14="http://schemas.microsoft.com/office/powerpoint/2010/main" val="3653675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87D4C3-9BE6-4FBF-AF7D-8E0F26C61176}"/>
              </a:ext>
            </a:extLst>
          </p:cNvPr>
          <p:cNvPicPr>
            <a:picLocks noGrp="1" noChangeAspect="1"/>
          </p:cNvPicPr>
          <p:nvPr>
            <p:ph idx="1"/>
          </p:nvPr>
        </p:nvPicPr>
        <p:blipFill rotWithShape="1">
          <a:blip r:embed="rId2"/>
          <a:srcRect t="33257" b="31619"/>
          <a:stretch/>
        </p:blipFill>
        <p:spPr>
          <a:xfrm>
            <a:off x="128623" y="164619"/>
            <a:ext cx="2523301" cy="1752371"/>
          </a:xfrm>
        </p:spPr>
      </p:pic>
      <p:pic>
        <p:nvPicPr>
          <p:cNvPr id="9" name="Picture 8">
            <a:extLst>
              <a:ext uri="{FF2B5EF4-FFF2-40B4-BE49-F238E27FC236}">
                <a16:creationId xmlns:a16="http://schemas.microsoft.com/office/drawing/2014/main" id="{B683C9F2-2CD8-4F4C-A569-6C20FA416CD4}"/>
              </a:ext>
            </a:extLst>
          </p:cNvPr>
          <p:cNvPicPr>
            <a:picLocks noChangeAspect="1"/>
          </p:cNvPicPr>
          <p:nvPr/>
        </p:nvPicPr>
        <p:blipFill>
          <a:blip r:embed="rId3"/>
          <a:stretch>
            <a:fillRect/>
          </a:stretch>
        </p:blipFill>
        <p:spPr>
          <a:xfrm>
            <a:off x="128623" y="2237647"/>
            <a:ext cx="8723671" cy="2870369"/>
          </a:xfrm>
          <a:prstGeom prst="rect">
            <a:avLst/>
          </a:prstGeom>
        </p:spPr>
      </p:pic>
      <p:pic>
        <p:nvPicPr>
          <p:cNvPr id="10" name="Picture 9">
            <a:extLst>
              <a:ext uri="{FF2B5EF4-FFF2-40B4-BE49-F238E27FC236}">
                <a16:creationId xmlns:a16="http://schemas.microsoft.com/office/drawing/2014/main" id="{406486FC-BC9D-4B5B-B501-C9AB820C3404}"/>
              </a:ext>
            </a:extLst>
          </p:cNvPr>
          <p:cNvPicPr>
            <a:picLocks noChangeAspect="1"/>
          </p:cNvPicPr>
          <p:nvPr/>
        </p:nvPicPr>
        <p:blipFill rotWithShape="1">
          <a:blip r:embed="rId4"/>
          <a:srcRect t="70270"/>
          <a:stretch/>
        </p:blipFill>
        <p:spPr>
          <a:xfrm>
            <a:off x="6255439" y="359349"/>
            <a:ext cx="2523963" cy="1482624"/>
          </a:xfrm>
          <a:prstGeom prst="rect">
            <a:avLst/>
          </a:prstGeom>
        </p:spPr>
      </p:pic>
      <p:pic>
        <p:nvPicPr>
          <p:cNvPr id="11" name="Picture 10">
            <a:extLst>
              <a:ext uri="{FF2B5EF4-FFF2-40B4-BE49-F238E27FC236}">
                <a16:creationId xmlns:a16="http://schemas.microsoft.com/office/drawing/2014/main" id="{1F926A47-1CDD-403F-92CA-629A267F59B6}"/>
              </a:ext>
            </a:extLst>
          </p:cNvPr>
          <p:cNvPicPr>
            <a:picLocks noChangeAspect="1"/>
          </p:cNvPicPr>
          <p:nvPr/>
        </p:nvPicPr>
        <p:blipFill rotWithShape="1">
          <a:blip r:embed="rId4"/>
          <a:srcRect b="67261"/>
          <a:stretch/>
        </p:blipFill>
        <p:spPr>
          <a:xfrm>
            <a:off x="3309687" y="284332"/>
            <a:ext cx="2523963" cy="1632658"/>
          </a:xfrm>
          <a:prstGeom prst="rect">
            <a:avLst/>
          </a:prstGeom>
        </p:spPr>
      </p:pic>
      <p:sp>
        <p:nvSpPr>
          <p:cNvPr id="3" name="TextBox 2">
            <a:extLst>
              <a:ext uri="{FF2B5EF4-FFF2-40B4-BE49-F238E27FC236}">
                <a16:creationId xmlns:a16="http://schemas.microsoft.com/office/drawing/2014/main" id="{C1E70B9B-798F-4563-9101-C3849E1F0C3C}"/>
              </a:ext>
            </a:extLst>
          </p:cNvPr>
          <p:cNvSpPr txBox="1"/>
          <p:nvPr/>
        </p:nvSpPr>
        <p:spPr>
          <a:xfrm>
            <a:off x="449825" y="1929870"/>
            <a:ext cx="7039106" cy="307777"/>
          </a:xfrm>
          <a:prstGeom prst="rect">
            <a:avLst/>
          </a:prstGeom>
          <a:noFill/>
        </p:spPr>
        <p:txBody>
          <a:bodyPr wrap="none" rtlCol="0">
            <a:spAutoFit/>
          </a:bodyPr>
          <a:lstStyle/>
          <a:p>
            <a:r>
              <a:rPr lang="en-US" dirty="0"/>
              <a:t>Claude Opus/Sonnet 4		Gemini 2.5 Pro		    </a:t>
            </a:r>
            <a:r>
              <a:rPr lang="en-US" dirty="0" err="1"/>
              <a:t>DeepSeek</a:t>
            </a:r>
            <a:r>
              <a:rPr lang="en-US" dirty="0"/>
              <a:t> R1</a:t>
            </a:r>
          </a:p>
        </p:txBody>
      </p:sp>
    </p:spTree>
    <p:extLst>
      <p:ext uri="{BB962C8B-B14F-4D97-AF65-F5344CB8AC3E}">
        <p14:creationId xmlns:p14="http://schemas.microsoft.com/office/powerpoint/2010/main" val="3319520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77196" y="761139"/>
            <a:ext cx="440694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a:t>Deep Research: New AI Tools </a:t>
            </a:r>
            <a:br>
              <a:rPr lang="en-US" sz="4000" dirty="0"/>
            </a:br>
            <a:r>
              <a:rPr lang="en-US" sz="4000" dirty="0"/>
              <a:t>For Research and Study</a:t>
            </a:r>
            <a:endParaRPr sz="4000" dirty="0"/>
          </a:p>
        </p:txBody>
      </p:sp>
      <p:sp>
        <p:nvSpPr>
          <p:cNvPr id="4" name="Subtitle 2">
            <a:extLst>
              <a:ext uri="{FF2B5EF4-FFF2-40B4-BE49-F238E27FC236}">
                <a16:creationId xmlns:a16="http://schemas.microsoft.com/office/drawing/2014/main" id="{0BC0411E-9C44-4518-A71A-5642092FE3E0}"/>
              </a:ext>
            </a:extLst>
          </p:cNvPr>
          <p:cNvSpPr txBox="1">
            <a:spLocks/>
          </p:cNvSpPr>
          <p:nvPr/>
        </p:nvSpPr>
        <p:spPr>
          <a:xfrm>
            <a:off x="277196" y="3425460"/>
            <a:ext cx="2911047" cy="1337745"/>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pPr marL="114300" indent="0">
              <a:buNone/>
            </a:pPr>
            <a:r>
              <a:rPr lang="en-US" sz="1200" b="1" dirty="0"/>
              <a:t>2025 Next Gen Best in Class AI </a:t>
            </a:r>
            <a:br>
              <a:rPr lang="en-US" sz="1200" b="1" dirty="0"/>
            </a:br>
            <a:r>
              <a:rPr lang="en-US" sz="1200" b="1" dirty="0"/>
              <a:t>Deep Research/Reasoning Models</a:t>
            </a:r>
            <a:br>
              <a:rPr lang="en-US" sz="1200" b="1" dirty="0"/>
            </a:br>
            <a:r>
              <a:rPr lang="en-US" sz="1200" b="1" dirty="0"/>
              <a:t> </a:t>
            </a:r>
            <a:r>
              <a:rPr lang="en-US" sz="1200" dirty="0"/>
              <a:t>(June 2025)</a:t>
            </a:r>
          </a:p>
        </p:txBody>
      </p:sp>
      <p:sp>
        <p:nvSpPr>
          <p:cNvPr id="5" name="TextBox 4">
            <a:extLst>
              <a:ext uri="{FF2B5EF4-FFF2-40B4-BE49-F238E27FC236}">
                <a16:creationId xmlns:a16="http://schemas.microsoft.com/office/drawing/2014/main" id="{B124B0C0-F529-4F47-9423-581EF17D55D3}"/>
              </a:ext>
            </a:extLst>
          </p:cNvPr>
          <p:cNvSpPr txBox="1"/>
          <p:nvPr/>
        </p:nvSpPr>
        <p:spPr>
          <a:xfrm>
            <a:off x="6153958" y="3870155"/>
            <a:ext cx="3144166" cy="1338420"/>
          </a:xfrm>
          <a:prstGeom prst="rect">
            <a:avLst/>
          </a:prstGeom>
        </p:spPr>
        <p:txBody>
          <a:bodyPr vert="horz" lIns="91440" tIns="45720" rIns="91440" bIns="45720" rtlCol="0">
            <a:normAutofit/>
          </a:bodyPr>
          <a:lstStyle/>
          <a:p>
            <a:pPr>
              <a:lnSpc>
                <a:spcPct val="90000"/>
              </a:lnSpc>
              <a:spcAft>
                <a:spcPts val="600"/>
              </a:spcAft>
            </a:pPr>
            <a:r>
              <a:rPr lang="en-US" sz="1000" b="1" dirty="0"/>
              <a:t>Ray Uzwyshyn,</a:t>
            </a:r>
            <a:r>
              <a:rPr lang="en-US" sz="1000" dirty="0"/>
              <a:t> </a:t>
            </a:r>
            <a:r>
              <a:rPr lang="en-US" sz="1000" b="1" dirty="0"/>
              <a:t>Ph.D. MBA  MLIS</a:t>
            </a:r>
            <a:br>
              <a:rPr lang="en-US" sz="1000" dirty="0"/>
            </a:br>
            <a:r>
              <a:rPr lang="en-US" sz="1000" dirty="0"/>
              <a:t>Acting AUL for Research  &amp; Technology Services</a:t>
            </a:r>
            <a:br>
              <a:rPr lang="en-US" sz="1000" dirty="0"/>
            </a:br>
            <a:r>
              <a:rPr lang="en-US" sz="1000" dirty="0"/>
              <a:t>Director of Research</a:t>
            </a:r>
            <a:br>
              <a:rPr lang="en-US" sz="1000" dirty="0"/>
            </a:br>
            <a:r>
              <a:rPr lang="en-US" sz="1000" dirty="0"/>
              <a:t>UC Riverside Libraries, </a:t>
            </a:r>
            <a:r>
              <a:rPr lang="en-US" sz="1000" dirty="0">
                <a:hlinkClick r:id="rId3">
                  <a:extLst>
                    <a:ext uri="{A12FA001-AC4F-418D-AE19-62706E023703}">
                      <ahyp:hlinkClr xmlns:ahyp="http://schemas.microsoft.com/office/drawing/2018/hyperlinkcolor" val="tx"/>
                    </a:ext>
                  </a:extLst>
                </a:hlinkClick>
              </a:rPr>
              <a:t>raymondu@ucr.edu</a:t>
            </a:r>
            <a:r>
              <a:rPr lang="en-US" sz="1000" dirty="0"/>
              <a:t> </a:t>
            </a:r>
            <a:br>
              <a:rPr lang="en-US" sz="1000" dirty="0"/>
            </a:br>
            <a:r>
              <a:rPr lang="en-US" sz="1000" dirty="0">
                <a:hlinkClick r:id="rId4"/>
              </a:rPr>
              <a:t>https://rayuzwyshyn.net</a:t>
            </a:r>
            <a:r>
              <a:rPr lang="en-US" sz="1000" dirty="0"/>
              <a:t> </a:t>
            </a:r>
          </a:p>
        </p:txBody>
      </p:sp>
      <p:pic>
        <p:nvPicPr>
          <p:cNvPr id="1026" name="Picture 2" descr="Google Gemini icon SVG Vector &amp; PNG ...">
            <a:extLst>
              <a:ext uri="{FF2B5EF4-FFF2-40B4-BE49-F238E27FC236}">
                <a16:creationId xmlns:a16="http://schemas.microsoft.com/office/drawing/2014/main" id="{D4A1DC91-47ED-4D64-AD33-DEEED20C2E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5758" y="2440041"/>
            <a:ext cx="1031638" cy="10316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phabet, Letter D Logo">
            <a:extLst>
              <a:ext uri="{FF2B5EF4-FFF2-40B4-BE49-F238E27FC236}">
                <a16:creationId xmlns:a16="http://schemas.microsoft.com/office/drawing/2014/main" id="{0E0A03FD-B2DE-47D9-8EA0-60ED0A7375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5458" y="1047489"/>
            <a:ext cx="1287221" cy="12872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thropic Claude Sonnet Logo&quot; Sticker for Sale by johnlmao | Redbubble">
            <a:extLst>
              <a:ext uri="{FF2B5EF4-FFF2-40B4-BE49-F238E27FC236}">
                <a16:creationId xmlns:a16="http://schemas.microsoft.com/office/drawing/2014/main" id="{B5CB38F0-620F-45B2-8919-C140EB4290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9492" y="1138687"/>
            <a:ext cx="1154704" cy="11547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re's OpenAI's new logo | The Verge">
            <a:extLst>
              <a:ext uri="{FF2B5EF4-FFF2-40B4-BE49-F238E27FC236}">
                <a16:creationId xmlns:a16="http://schemas.microsoft.com/office/drawing/2014/main" id="{BC632C75-4148-4892-8EEC-B7993473A4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5646" y="2440835"/>
            <a:ext cx="1726843" cy="1156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549704" y="15827"/>
            <a:ext cx="3594296" cy="994172"/>
          </a:xfrm>
        </p:spPr>
        <p:txBody>
          <a:bodyPr>
            <a:normAutofit/>
          </a:bodyPr>
          <a:lstStyle/>
          <a:p>
            <a:r>
              <a:rPr lang="en-US" sz="1800" b="1" dirty="0"/>
              <a:t>Examples of Advanced Multimodal  Prompts </a:t>
            </a:r>
            <a:r>
              <a:rPr lang="en-US" sz="1800" dirty="0"/>
              <a:t>(GPT4o, Claude Sonnet 3.5)</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587391" y="3950195"/>
            <a:ext cx="3370971" cy="835892"/>
          </a:xfrm>
        </p:spPr>
        <p:txBody>
          <a:bodyPr>
            <a:normAutofit fontScale="92500" lnSpcReduction="10000"/>
          </a:bodyPr>
          <a:lstStyle/>
          <a:p>
            <a:r>
              <a:rPr lang="en-US" b="1" dirty="0"/>
              <a:t>Personas for MD  Ph.D. Doctor Specialist or Team of </a:t>
            </a:r>
            <a:br>
              <a:rPr lang="en-US" b="1" dirty="0"/>
            </a:br>
            <a:r>
              <a:rPr lang="en-US" b="1" dirty="0"/>
              <a:t>MD  Ph.D. Specialists</a:t>
            </a:r>
          </a:p>
        </p:txBody>
      </p:sp>
      <p:pic>
        <p:nvPicPr>
          <p:cNvPr id="4" name="Picture 3">
            <a:extLst>
              <a:ext uri="{FF2B5EF4-FFF2-40B4-BE49-F238E27FC236}">
                <a16:creationId xmlns:a16="http://schemas.microsoft.com/office/drawing/2014/main" id="{E3D587BE-9F9F-7A2A-18E5-CC4B32F85010}"/>
              </a:ext>
            </a:extLst>
          </p:cNvPr>
          <p:cNvPicPr>
            <a:picLocks noChangeAspect="1"/>
          </p:cNvPicPr>
          <p:nvPr/>
        </p:nvPicPr>
        <p:blipFill>
          <a:blip r:embed="rId2"/>
          <a:stretch>
            <a:fillRect/>
          </a:stretch>
        </p:blipFill>
        <p:spPr>
          <a:xfrm>
            <a:off x="5423096" y="932205"/>
            <a:ext cx="3699561" cy="2774671"/>
          </a:xfrm>
          <a:prstGeom prst="rect">
            <a:avLst/>
          </a:prstGeom>
        </p:spPr>
      </p:pic>
      <p:sp>
        <p:nvSpPr>
          <p:cNvPr id="6" name="TextBox 5">
            <a:extLst>
              <a:ext uri="{FF2B5EF4-FFF2-40B4-BE49-F238E27FC236}">
                <a16:creationId xmlns:a16="http://schemas.microsoft.com/office/drawing/2014/main" id="{EF0DDC49-2907-455D-A091-A606A2899BCD}"/>
              </a:ext>
            </a:extLst>
          </p:cNvPr>
          <p:cNvSpPr txBox="1"/>
          <p:nvPr/>
        </p:nvSpPr>
        <p:spPr>
          <a:xfrm>
            <a:off x="68580" y="125540"/>
            <a:ext cx="5211343" cy="4732065"/>
          </a:xfrm>
          <a:prstGeom prst="rect">
            <a:avLst/>
          </a:prstGeom>
          <a:noFill/>
        </p:spPr>
        <p:txBody>
          <a:bodyPr wrap="square">
            <a:spAutoFit/>
          </a:bodyPr>
          <a:lstStyle/>
          <a:p>
            <a:pPr defTabSz="685800">
              <a:buClrTx/>
            </a:pPr>
            <a:r>
              <a:rPr lang="en-US" sz="1200" b="1" kern="1200" dirty="0">
                <a:solidFill>
                  <a:prstClr val="black"/>
                </a:solidFill>
                <a:latin typeface="Aptos" panose="02110004020202020204"/>
                <a:ea typeface="+mn-ea"/>
                <a:cs typeface="+mn-cs"/>
              </a:rPr>
              <a:t>Based on the information provided, here is a summary and assessment regarding the hip issues from a medical perspective:</a:t>
            </a:r>
          </a:p>
          <a:p>
            <a:pPr defTabSz="685800">
              <a:buClrTx/>
            </a:pPr>
            <a:endParaRPr lang="en-US" sz="1200" b="1" kern="1200" dirty="0">
              <a:solidFill>
                <a:prstClr val="black"/>
              </a:solidFill>
              <a:latin typeface="Aptos" panose="02110004020202020204"/>
              <a:ea typeface="+mn-ea"/>
              <a:cs typeface="+mn-cs"/>
            </a:endParaRPr>
          </a:p>
          <a:p>
            <a:pPr defTabSz="685800">
              <a:buClrTx/>
            </a:pPr>
            <a:endParaRPr lang="en-US" sz="105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The locked hip implant installed 3 years ago appears to be shedding metal particles</a:t>
            </a:r>
            <a:r>
              <a:rPr lang="en-US" sz="1050" kern="1200" dirty="0">
                <a:solidFill>
                  <a:prstClr val="black"/>
                </a:solidFill>
                <a:latin typeface="Aptos" panose="02110004020202020204"/>
                <a:ea typeface="+mn-ea"/>
                <a:cs typeface="+mn-cs"/>
              </a:rPr>
              <a:t>, which likely caused </a:t>
            </a:r>
            <a:r>
              <a:rPr lang="en-US" sz="1050" b="1" kern="1200" dirty="0">
                <a:solidFill>
                  <a:prstClr val="black"/>
                </a:solidFill>
                <a:latin typeface="Aptos" panose="02110004020202020204"/>
                <a:ea typeface="+mn-ea"/>
                <a:cs typeface="+mn-cs"/>
              </a:rPr>
              <a:t>the infection </a:t>
            </a:r>
            <a:r>
              <a:rPr lang="en-US" sz="1050" kern="1200" dirty="0">
                <a:solidFill>
                  <a:prstClr val="black"/>
                </a:solidFill>
                <a:latin typeface="Aptos" panose="02110004020202020204"/>
                <a:ea typeface="+mn-ea"/>
                <a:cs typeface="+mn-cs"/>
              </a:rPr>
              <a:t>and pus formation with </a:t>
            </a:r>
            <a:r>
              <a:rPr lang="en-US" sz="1050" b="1" kern="1200" dirty="0">
                <a:solidFill>
                  <a:prstClr val="black"/>
                </a:solidFill>
                <a:latin typeface="Aptos" panose="02110004020202020204"/>
                <a:ea typeface="+mn-ea"/>
                <a:cs typeface="+mn-cs"/>
              </a:rPr>
              <a:t>metal specks near the implant site</a:t>
            </a:r>
            <a:r>
              <a:rPr lang="en-US" sz="1050" kern="1200" dirty="0">
                <a:solidFill>
                  <a:prstClr val="black"/>
                </a:solidFill>
                <a:latin typeface="Aptos" panose="02110004020202020204"/>
                <a:ea typeface="+mn-ea"/>
                <a:cs typeface="+mn-cs"/>
              </a:rPr>
              <a:t>.</a:t>
            </a:r>
            <a:br>
              <a:rPr lang="en-US" sz="1050" kern="1200" dirty="0">
                <a:solidFill>
                  <a:prstClr val="black"/>
                </a:solidFill>
                <a:latin typeface="Aptos" panose="02110004020202020204"/>
                <a:ea typeface="+mn-ea"/>
                <a:cs typeface="+mn-cs"/>
              </a:rPr>
            </a:br>
            <a:endParaRPr lang="en-US" sz="1050" kern="1200" dirty="0">
              <a:solidFill>
                <a:prstClr val="black"/>
              </a:solidFill>
              <a:latin typeface="Aptos" panose="02110004020202020204"/>
              <a:ea typeface="+mn-ea"/>
              <a:cs typeface="+mn-cs"/>
            </a:endParaRPr>
          </a:p>
          <a:p>
            <a:pPr defTabSz="685800">
              <a:buClrTx/>
            </a:pPr>
            <a:endParaRPr lang="en-US" sz="9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Considerations:</a:t>
            </a:r>
          </a:p>
          <a:p>
            <a:pPr defTabSz="685800">
              <a:buClrTx/>
            </a:pPr>
            <a:endParaRPr lang="en-US" sz="1050" b="1"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Replacement of the current locked hip implant</a:t>
            </a:r>
            <a:r>
              <a:rPr lang="en-US" sz="900" b="1" kern="1200" dirty="0">
                <a:solidFill>
                  <a:prstClr val="black"/>
                </a:solidFill>
                <a:latin typeface="Aptos" panose="02110004020202020204"/>
                <a:ea typeface="+mn-ea"/>
                <a:cs typeface="+mn-cs"/>
              </a:rPr>
              <a:t> </a:t>
            </a:r>
            <a:r>
              <a:rPr lang="en-US" sz="1000" kern="1200" dirty="0">
                <a:solidFill>
                  <a:prstClr val="black"/>
                </a:solidFill>
                <a:latin typeface="Aptos" panose="02110004020202020204"/>
                <a:ea typeface="+mn-ea"/>
                <a:cs typeface="+mn-cs"/>
              </a:rPr>
              <a:t>may be advisable to prevent further metal particle shedding and infections</a:t>
            </a:r>
          </a:p>
          <a:p>
            <a:pPr defTabSz="685800">
              <a:buClrTx/>
            </a:pPr>
            <a:r>
              <a:rPr lang="en-US" sz="1000" kern="1200" dirty="0">
                <a:solidFill>
                  <a:prstClr val="black"/>
                </a:solidFill>
                <a:latin typeface="Aptos" panose="02110004020202020204"/>
                <a:ea typeface="+mn-ea"/>
                <a:cs typeface="+mn-cs"/>
              </a:rPr>
              <a:t>Bone grafting or specialized implants may be needed if pelvic bone is significantly compromised from prior surgeries</a:t>
            </a:r>
          </a:p>
          <a:p>
            <a:pPr defTabSz="685800">
              <a:buClrTx/>
            </a:pP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Next steps to discuss with the treatment team:</a:t>
            </a:r>
          </a:p>
          <a:p>
            <a:pPr defTabSz="685800">
              <a:buClrTx/>
            </a:pPr>
            <a:r>
              <a:rPr lang="en-US" sz="1000" kern="1200" dirty="0">
                <a:solidFill>
                  <a:prstClr val="black"/>
                </a:solidFill>
                <a:latin typeface="Aptos" panose="02110004020202020204"/>
                <a:ea typeface="+mn-ea"/>
                <a:cs typeface="+mn-cs"/>
              </a:rPr>
              <a:t>Review culture results to guide antibiotic therapy for clearing the current infection</a:t>
            </a:r>
          </a:p>
          <a:p>
            <a:pPr defTabSz="685800">
              <a:buClrTx/>
            </a:pPr>
            <a:r>
              <a:rPr lang="en-US" sz="1000" kern="1200" dirty="0">
                <a:solidFill>
                  <a:prstClr val="black"/>
                </a:solidFill>
                <a:latin typeface="Aptos" panose="02110004020202020204"/>
                <a:ea typeface="+mn-ea"/>
                <a:cs typeface="+mn-cs"/>
              </a:rPr>
              <a:t>Obtain their assessment of implant integrity and pelvic bone status through imaging</a:t>
            </a:r>
          </a:p>
          <a:p>
            <a:pPr defTabSz="685800">
              <a:buClrTx/>
            </a:pP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Explore options for revision surgery, including implant choice </a:t>
            </a:r>
            <a:r>
              <a:rPr lang="en-US" sz="1000" kern="1200" dirty="0">
                <a:solidFill>
                  <a:prstClr val="black"/>
                </a:solidFill>
                <a:latin typeface="Aptos" panose="02110004020202020204"/>
                <a:ea typeface="+mn-ea"/>
                <a:cs typeface="+mn-cs"/>
              </a:rPr>
              <a:t>and need for bone grafting</a:t>
            </a:r>
          </a:p>
          <a:p>
            <a:pPr defTabSz="685800">
              <a:buClrTx/>
            </a:pPr>
            <a:r>
              <a:rPr lang="en-US" sz="1000" kern="1200" dirty="0">
                <a:solidFill>
                  <a:prstClr val="black"/>
                </a:solidFill>
                <a:latin typeface="Aptos" panose="02110004020202020204"/>
                <a:ea typeface="+mn-ea"/>
                <a:cs typeface="+mn-cs"/>
              </a:rPr>
              <a:t>Manage expectations regarding functional outcomes based on overall joint viability</a:t>
            </a:r>
          </a:p>
          <a:p>
            <a:pPr defTabSz="685800">
              <a:buClrTx/>
            </a:pPr>
            <a:r>
              <a:rPr lang="en-US" sz="1000" kern="1200" dirty="0">
                <a:solidFill>
                  <a:prstClr val="black"/>
                </a:solidFill>
                <a:latin typeface="Aptos" panose="02110004020202020204"/>
                <a:ea typeface="+mn-ea"/>
                <a:cs typeface="+mn-cs"/>
              </a:rPr>
              <a:t>Seek second opinions from surgeons experienced in complex revision cases, as this appears to be a challenging scenario given the multiple prior surgeries.</a:t>
            </a:r>
          </a:p>
          <a:p>
            <a:pPr defTabSz="685800">
              <a:buClrTx/>
            </a:pPr>
            <a:br>
              <a:rPr lang="en-US" sz="1000" kern="1200" dirty="0">
                <a:solidFill>
                  <a:prstClr val="black"/>
                </a:solidFill>
                <a:latin typeface="Aptos" panose="02110004020202020204"/>
                <a:ea typeface="+mn-ea"/>
                <a:cs typeface="+mn-cs"/>
              </a:rPr>
            </a:br>
            <a:endParaRPr lang="en-US" sz="1000" kern="1200" dirty="0">
              <a:solidFill>
                <a:prstClr val="black"/>
              </a:solidFill>
              <a:latin typeface="Aptos" panose="02110004020202020204"/>
              <a:ea typeface="+mn-ea"/>
              <a:cs typeface="+mn-cs"/>
            </a:endParaRPr>
          </a:p>
          <a:p>
            <a:pPr defTabSz="685800">
              <a:buClrTx/>
            </a:pPr>
            <a:r>
              <a:rPr lang="en-US" sz="1050" b="1" kern="1200" dirty="0">
                <a:solidFill>
                  <a:prstClr val="black"/>
                </a:solidFill>
                <a:latin typeface="Aptos" panose="02110004020202020204"/>
                <a:ea typeface="+mn-ea"/>
                <a:cs typeface="+mn-cs"/>
              </a:rPr>
              <a:t>The key aspects are thoroughly evaluating the implant integrity, pelvic bone status, clearing the current infection, and developing a surgical plan that addresses the underlying issues while aligning with realistic functional goals. An experienced revision surgical team will be invaluable in navigating the complex decision-making.</a:t>
            </a:r>
          </a:p>
        </p:txBody>
      </p:sp>
      <p:sp>
        <p:nvSpPr>
          <p:cNvPr id="7" name="TextBox 6">
            <a:extLst>
              <a:ext uri="{FF2B5EF4-FFF2-40B4-BE49-F238E27FC236}">
                <a16:creationId xmlns:a16="http://schemas.microsoft.com/office/drawing/2014/main" id="{647295D8-DAE7-4001-94F3-F138E4B7DB1C}"/>
              </a:ext>
            </a:extLst>
          </p:cNvPr>
          <p:cNvSpPr txBox="1"/>
          <p:nvPr/>
        </p:nvSpPr>
        <p:spPr>
          <a:xfrm>
            <a:off x="5815642" y="4635669"/>
            <a:ext cx="2111475" cy="507831"/>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hlinkClick r:id="rId3"/>
              </a:rPr>
              <a:t>AI Medicine Benchmarking </a:t>
            </a:r>
            <a:br>
              <a:rPr lang="en-US" sz="1350" kern="1200" dirty="0">
                <a:solidFill>
                  <a:prstClr val="black"/>
                </a:solidFill>
                <a:latin typeface="Aptos" panose="02110004020202020204"/>
                <a:ea typeface="+mn-ea"/>
                <a:cs typeface="+mn-cs"/>
                <a:hlinkClick r:id="rId3"/>
              </a:rPr>
            </a:br>
            <a:r>
              <a:rPr lang="en-US" sz="1350" kern="1200" dirty="0">
                <a:solidFill>
                  <a:prstClr val="black"/>
                </a:solidFill>
                <a:latin typeface="Aptos" panose="02110004020202020204"/>
                <a:ea typeface="+mn-ea"/>
                <a:cs typeface="+mn-cs"/>
                <a:hlinkClick r:id="rId3"/>
              </a:rPr>
              <a:t>Study, 2025</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38985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a:xfrm>
            <a:off x="276584" y="145405"/>
            <a:ext cx="4573011" cy="994172"/>
          </a:xfrm>
        </p:spPr>
        <p:txBody>
          <a:bodyPr>
            <a:normAutofit/>
          </a:bodyPr>
          <a:lstStyle/>
          <a:p>
            <a:r>
              <a:rPr lang="en-US" dirty="0"/>
              <a:t>The Paradigm Shift in Law </a:t>
            </a:r>
            <a:r>
              <a:rPr lang="en-US" sz="1050" b="1" dirty="0"/>
              <a:t>Adam </a:t>
            </a:r>
            <a:r>
              <a:rPr lang="en-US" sz="1050" b="1" dirty="0" err="1"/>
              <a:t>Unikowsky</a:t>
            </a:r>
            <a:r>
              <a:rPr lang="en-US" sz="1050" b="1" dirty="0"/>
              <a:t>,  Harvard/MIT  D.C. Lawyer</a:t>
            </a:r>
          </a:p>
        </p:txBody>
      </p:sp>
      <p:pic>
        <p:nvPicPr>
          <p:cNvPr id="4" name="Picture 3">
            <a:extLst>
              <a:ext uri="{FF2B5EF4-FFF2-40B4-BE49-F238E27FC236}">
                <a16:creationId xmlns:a16="http://schemas.microsoft.com/office/drawing/2014/main" id="{E17FBD9E-0656-845F-560D-D22E6431E24A}"/>
              </a:ext>
            </a:extLst>
          </p:cNvPr>
          <p:cNvPicPr>
            <a:picLocks noChangeAspect="1"/>
          </p:cNvPicPr>
          <p:nvPr/>
        </p:nvPicPr>
        <p:blipFill>
          <a:blip r:embed="rId2"/>
          <a:stretch>
            <a:fillRect/>
          </a:stretch>
        </p:blipFill>
        <p:spPr>
          <a:xfrm>
            <a:off x="6313888" y="410966"/>
            <a:ext cx="1900212" cy="1900212"/>
          </a:xfrm>
          <a:prstGeom prst="rect">
            <a:avLst/>
          </a:prstGeom>
        </p:spPr>
      </p:pic>
      <p:sp>
        <p:nvSpPr>
          <p:cNvPr id="6" name="TextBox 5">
            <a:extLst>
              <a:ext uri="{FF2B5EF4-FFF2-40B4-BE49-F238E27FC236}">
                <a16:creationId xmlns:a16="http://schemas.microsoft.com/office/drawing/2014/main" id="{36E36269-9CA7-580D-C86F-746101B4DE03}"/>
              </a:ext>
            </a:extLst>
          </p:cNvPr>
          <p:cNvSpPr txBox="1"/>
          <p:nvPr/>
        </p:nvSpPr>
        <p:spPr>
          <a:xfrm>
            <a:off x="276584" y="1107839"/>
            <a:ext cx="4573011" cy="3208571"/>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“I decided to do a little more empirical testing of </a:t>
            </a:r>
            <a:r>
              <a:rPr lang="en-US" sz="1350" b="1" kern="1200" dirty="0">
                <a:solidFill>
                  <a:prstClr val="black"/>
                </a:solidFill>
                <a:latin typeface="Aptos" panose="02110004020202020204"/>
                <a:ea typeface="+mn-ea"/>
                <a:cs typeface="+mn-cs"/>
              </a:rPr>
              <a:t>AI’s legal ability</a:t>
            </a:r>
            <a:r>
              <a:rPr lang="en-US" sz="1350" kern="1200" dirty="0">
                <a:solidFill>
                  <a:prstClr val="black"/>
                </a:solidFill>
                <a:latin typeface="Aptos" panose="02110004020202020204"/>
                <a:ea typeface="+mn-ea"/>
                <a:cs typeface="+mn-cs"/>
              </a:rPr>
              <a:t>. Specifically, I downloaded the briefs in every </a:t>
            </a:r>
            <a:r>
              <a:rPr lang="en-US" sz="1350" b="1" kern="1200" dirty="0">
                <a:solidFill>
                  <a:prstClr val="black"/>
                </a:solidFill>
                <a:latin typeface="Aptos" panose="02110004020202020204"/>
                <a:ea typeface="+mn-ea"/>
                <a:cs typeface="+mn-cs"/>
              </a:rPr>
              <a:t>Supreme Court merits case </a:t>
            </a:r>
            <a:r>
              <a:rPr lang="en-US" sz="1350" kern="1200" dirty="0">
                <a:solidFill>
                  <a:prstClr val="black"/>
                </a:solidFill>
                <a:latin typeface="Aptos" panose="02110004020202020204"/>
                <a:ea typeface="+mn-ea"/>
                <a:cs typeface="+mn-cs"/>
              </a:rPr>
              <a:t>that has been decided so far this Term (2024), inputted them </a:t>
            </a:r>
            <a:r>
              <a:rPr lang="en-US" sz="1350" b="1" kern="1200" dirty="0">
                <a:solidFill>
                  <a:prstClr val="black"/>
                </a:solidFill>
                <a:latin typeface="Aptos" panose="02110004020202020204"/>
                <a:ea typeface="+mn-ea"/>
                <a:cs typeface="+mn-cs"/>
              </a:rPr>
              <a:t>into Claude 3 Opus </a:t>
            </a:r>
            <a:r>
              <a:rPr lang="en-US" sz="1350" kern="1200" dirty="0">
                <a:solidFill>
                  <a:prstClr val="black"/>
                </a:solidFill>
                <a:latin typeface="Aptos" panose="02110004020202020204"/>
                <a:ea typeface="+mn-ea"/>
                <a:cs typeface="+mn-cs"/>
              </a:rPr>
              <a:t>(the best version of Claude), and </a:t>
            </a:r>
            <a:r>
              <a:rPr lang="en-US" sz="1350" b="1" kern="1200" dirty="0">
                <a:solidFill>
                  <a:prstClr val="black"/>
                </a:solidFill>
                <a:latin typeface="Aptos" panose="02110004020202020204"/>
                <a:ea typeface="+mn-ea"/>
                <a:cs typeface="+mn-cs"/>
              </a:rPr>
              <a:t>then asked a few follow-up questions</a:t>
            </a:r>
            <a:r>
              <a:rPr lang="en-US" sz="1350" kern="1200" dirty="0">
                <a:solidFill>
                  <a:prstClr val="black"/>
                </a:solidFill>
                <a:latin typeface="Aptos" panose="02110004020202020204"/>
                <a:ea typeface="+mn-ea"/>
                <a:cs typeface="+mn-cs"/>
              </a:rPr>
              <a:t>. </a:t>
            </a:r>
          </a:p>
          <a:p>
            <a:pPr defTabSz="685800">
              <a:buClrTx/>
            </a:pPr>
            <a:br>
              <a:rPr lang="en-US" sz="1350"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The results were otherworldly. Claude is fully capable of acting as a Supreme Court Justice right </a:t>
            </a:r>
            <a:r>
              <a:rPr lang="en-US" sz="1350" b="1" kern="1200" dirty="0" err="1">
                <a:solidFill>
                  <a:prstClr val="black"/>
                </a:solidFill>
                <a:latin typeface="Aptos" panose="02110004020202020204"/>
                <a:ea typeface="+mn-ea"/>
                <a:cs typeface="+mn-cs"/>
              </a:rPr>
              <a:t>now</a:t>
            </a:r>
            <a:r>
              <a:rPr lang="en-US" sz="1350" kern="1200" dirty="0" err="1">
                <a:solidFill>
                  <a:prstClr val="black"/>
                </a:solidFill>
                <a:latin typeface="Aptos" panose="02110004020202020204"/>
                <a:ea typeface="+mn-ea"/>
                <a:cs typeface="+mn-cs"/>
              </a:rPr>
              <a:t>..“</a:t>
            </a:r>
            <a:r>
              <a:rPr lang="en-US" sz="1350" b="1" kern="1200" dirty="0" err="1">
                <a:solidFill>
                  <a:prstClr val="black"/>
                </a:solidFill>
                <a:latin typeface="Aptos" panose="02110004020202020204"/>
                <a:ea typeface="+mn-ea"/>
                <a:cs typeface="+mn-cs"/>
              </a:rPr>
              <a:t>When</a:t>
            </a:r>
            <a:r>
              <a:rPr lang="en-US" sz="1350" b="1" kern="1200" dirty="0">
                <a:solidFill>
                  <a:prstClr val="black"/>
                </a:solidFill>
                <a:latin typeface="Aptos" panose="02110004020202020204"/>
                <a:ea typeface="+mn-ea"/>
                <a:cs typeface="+mn-cs"/>
              </a:rPr>
              <a:t> used as a law clerk, Claude is easily as insightful and accurate as human clerks, while towering over humans in efficiency</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 (June 16, 2024, "In AI We Trust" Adam's Legal Newsletter)</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hlinkClick r:id="rId3"/>
              </a:rPr>
              <a:t>https://adamunikowsky.substack.com/p/in-ai-we-trust-part-ii</a:t>
            </a:r>
            <a:r>
              <a:rPr lang="en-US" sz="1350" kern="1200" dirty="0">
                <a:solidFill>
                  <a:prstClr val="black"/>
                </a:solidFill>
                <a:latin typeface="Aptos" panose="02110004020202020204"/>
                <a:ea typeface="+mn-ea"/>
                <a:cs typeface="+mn-cs"/>
              </a:rPr>
              <a:t>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pic>
        <p:nvPicPr>
          <p:cNvPr id="7" name="Picture 6">
            <a:extLst>
              <a:ext uri="{FF2B5EF4-FFF2-40B4-BE49-F238E27FC236}">
                <a16:creationId xmlns:a16="http://schemas.microsoft.com/office/drawing/2014/main" id="{03FB972C-3E90-719C-7806-20F994322583}"/>
              </a:ext>
            </a:extLst>
          </p:cNvPr>
          <p:cNvPicPr>
            <a:picLocks noChangeAspect="1"/>
          </p:cNvPicPr>
          <p:nvPr/>
        </p:nvPicPr>
        <p:blipFill>
          <a:blip r:embed="rId4"/>
          <a:stretch>
            <a:fillRect/>
          </a:stretch>
        </p:blipFill>
        <p:spPr>
          <a:xfrm>
            <a:off x="6612297" y="2532184"/>
            <a:ext cx="1762381" cy="1956851"/>
          </a:xfrm>
          <a:prstGeom prst="rect">
            <a:avLst/>
          </a:prstGeom>
        </p:spPr>
      </p:pic>
      <p:sp>
        <p:nvSpPr>
          <p:cNvPr id="5" name="TextBox 4">
            <a:extLst>
              <a:ext uri="{FF2B5EF4-FFF2-40B4-BE49-F238E27FC236}">
                <a16:creationId xmlns:a16="http://schemas.microsoft.com/office/drawing/2014/main" id="{ADB3A5D8-B571-C816-35BD-FFA927AD24CE}"/>
              </a:ext>
            </a:extLst>
          </p:cNvPr>
          <p:cNvSpPr txBox="1"/>
          <p:nvPr/>
        </p:nvSpPr>
        <p:spPr>
          <a:xfrm>
            <a:off x="6478947" y="4536917"/>
            <a:ext cx="2255479" cy="369332"/>
          </a:xfrm>
          <a:prstGeom prst="rect">
            <a:avLst/>
          </a:prstGeom>
          <a:noFill/>
        </p:spPr>
        <p:txBody>
          <a:bodyPr wrap="square">
            <a:spAutoFit/>
          </a:bodyPr>
          <a:lstStyle/>
          <a:p>
            <a:pPr defTabSz="685800">
              <a:buClrTx/>
            </a:pPr>
            <a:r>
              <a:rPr lang="en-US" sz="900" kern="1200" dirty="0">
                <a:solidFill>
                  <a:prstClr val="black"/>
                </a:solidFill>
                <a:latin typeface="Aptos" panose="02110004020202020204"/>
                <a:ea typeface="+mn-ea"/>
                <a:cs typeface="+mn-cs"/>
              </a:rPr>
              <a:t>(Adam </a:t>
            </a:r>
            <a:r>
              <a:rPr lang="en-US" sz="900" kern="1200" dirty="0" err="1">
                <a:solidFill>
                  <a:prstClr val="black"/>
                </a:solidFill>
                <a:latin typeface="Aptos" panose="02110004020202020204"/>
                <a:ea typeface="+mn-ea"/>
                <a:cs typeface="+mn-cs"/>
              </a:rPr>
              <a:t>Unikowsky</a:t>
            </a:r>
            <a:r>
              <a:rPr lang="en-US" sz="900" kern="1200" dirty="0">
                <a:solidFill>
                  <a:prstClr val="black"/>
                </a:solidFill>
                <a:latin typeface="Aptos" panose="02110004020202020204"/>
                <a:ea typeface="+mn-ea"/>
                <a:cs typeface="+mn-cs"/>
              </a:rPr>
              <a:t>, </a:t>
            </a:r>
            <a:r>
              <a:rPr lang="en-US" sz="900" kern="1200" dirty="0" err="1">
                <a:solidFill>
                  <a:prstClr val="black"/>
                </a:solidFill>
                <a:latin typeface="Aptos" panose="02110004020202020204"/>
                <a:ea typeface="+mn-ea"/>
                <a:cs typeface="+mn-cs"/>
              </a:rPr>
              <a:t>D.C.Lawyer</a:t>
            </a:r>
            <a:r>
              <a:rPr lang="en-US" sz="900" kern="1200" dirty="0">
                <a:solidFill>
                  <a:prstClr val="black"/>
                </a:solidFill>
                <a:latin typeface="Aptos" panose="02110004020202020204"/>
                <a:ea typeface="+mn-ea"/>
                <a:cs typeface="+mn-cs"/>
              </a:rPr>
              <a:t> Harvard, MIT Background, </a:t>
            </a:r>
            <a:r>
              <a:rPr lang="en-US" sz="900" kern="1200" dirty="0" err="1">
                <a:solidFill>
                  <a:prstClr val="black"/>
                </a:solidFill>
                <a:latin typeface="Aptos" panose="02110004020202020204"/>
                <a:ea typeface="+mn-ea"/>
                <a:cs typeface="+mn-cs"/>
                <a:hlinkClick r:id="rId5"/>
              </a:rPr>
              <a:t>Unikowsky</a:t>
            </a:r>
            <a:r>
              <a:rPr lang="en-US" sz="900" kern="1200" dirty="0">
                <a:solidFill>
                  <a:prstClr val="black"/>
                </a:solidFill>
                <a:latin typeface="Aptos" panose="02110004020202020204"/>
                <a:ea typeface="+mn-ea"/>
                <a:cs typeface="+mn-cs"/>
                <a:hlinkClick r:id="rId5"/>
              </a:rPr>
              <a:t> Credentials) </a:t>
            </a:r>
            <a:endParaRPr lang="en-US" sz="90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814565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28604" y="112195"/>
            <a:ext cx="3670789" cy="994172"/>
          </a:xfrm>
        </p:spPr>
        <p:txBody>
          <a:bodyPr>
            <a:normAutofit fontScale="90000"/>
          </a:bodyPr>
          <a:lstStyle/>
          <a:p>
            <a:r>
              <a:rPr lang="en-US" b="1" dirty="0"/>
              <a:t>Personas: Examples of Advanced Prompts</a:t>
            </a: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4565186" y="352701"/>
            <a:ext cx="4571120" cy="851394"/>
          </a:xfrm>
        </p:spPr>
        <p:txBody>
          <a:bodyPr>
            <a:normAutofit fontScale="70000" lnSpcReduction="20000"/>
          </a:bodyPr>
          <a:lstStyle/>
          <a:p>
            <a:pPr marL="0" indent="0">
              <a:buNone/>
            </a:pPr>
            <a:r>
              <a:rPr lang="en-US" b="1" dirty="0"/>
              <a:t>African Medical/Agricultural/Humanitarian Developmental Resource Specialist, Dr. Amina Okoye</a:t>
            </a:r>
            <a:br>
              <a:rPr lang="en-US" dirty="0"/>
            </a:br>
            <a:br>
              <a:rPr lang="en-US" dirty="0"/>
            </a:br>
            <a:endParaRPr lang="en-US" dirty="0"/>
          </a:p>
        </p:txBody>
      </p:sp>
      <p:sp>
        <p:nvSpPr>
          <p:cNvPr id="5" name="TextBox 4">
            <a:extLst>
              <a:ext uri="{FF2B5EF4-FFF2-40B4-BE49-F238E27FC236}">
                <a16:creationId xmlns:a16="http://schemas.microsoft.com/office/drawing/2014/main" id="{FF0E5D1C-F691-215C-1C92-6B817B9BB683}"/>
              </a:ext>
            </a:extLst>
          </p:cNvPr>
          <p:cNvSpPr txBox="1"/>
          <p:nvPr/>
        </p:nvSpPr>
        <p:spPr>
          <a:xfrm>
            <a:off x="316947" y="1138690"/>
            <a:ext cx="4571120" cy="3554819"/>
          </a:xfrm>
          <a:prstGeom prst="rect">
            <a:avLst/>
          </a:prstGeom>
          <a:noFill/>
        </p:spPr>
        <p:txBody>
          <a:bodyPr wrap="square">
            <a:spAutoFit/>
          </a:bodyPr>
          <a:lstStyle/>
          <a:p>
            <a:pPr defTabSz="685800">
              <a:buClrTx/>
            </a:pPr>
            <a:r>
              <a:rPr lang="en-US" sz="900" b="1" kern="1200" dirty="0">
                <a:solidFill>
                  <a:prstClr val="black"/>
                </a:solidFill>
                <a:latin typeface="Aptos" panose="02110004020202020204"/>
                <a:ea typeface="+mn-ea"/>
                <a:cs typeface="+mn-cs"/>
              </a:rPr>
              <a:t>Prompt to Set Up the GPT 4Language Model as Dr. Amina Okoye:</a:t>
            </a:r>
            <a:br>
              <a:rPr lang="en-US" sz="900" b="1" kern="1200" dirty="0">
                <a:solidFill>
                  <a:prstClr val="black"/>
                </a:solidFill>
                <a:latin typeface="Aptos" panose="02110004020202020204"/>
                <a:ea typeface="+mn-ea"/>
                <a:cs typeface="+mn-cs"/>
              </a:rPr>
            </a:br>
            <a:endParaRPr lang="en-US" sz="900" b="1"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You are now embodying Dr. Amina Okoye, a distinguished expert in</a:t>
            </a:r>
          </a:p>
          <a:p>
            <a:pPr defTabSz="685800">
              <a:buClrTx/>
            </a:pPr>
            <a:r>
              <a:rPr lang="en-US" sz="900" kern="1200" dirty="0">
                <a:solidFill>
                  <a:prstClr val="black"/>
                </a:solidFill>
                <a:latin typeface="Aptos" panose="02110004020202020204"/>
                <a:ea typeface="+mn-ea"/>
                <a:cs typeface="+mn-cs"/>
              </a:rPr>
              <a:t>humanitarian aid, with a focus on health care and sustainable development</a:t>
            </a:r>
          </a:p>
          <a:p>
            <a:pPr defTabSz="685800">
              <a:buClrTx/>
            </a:pPr>
            <a:r>
              <a:rPr lang="en-US" sz="900" kern="1200" dirty="0">
                <a:solidFill>
                  <a:prstClr val="black"/>
                </a:solidFill>
                <a:latin typeface="Aptos" panose="02110004020202020204"/>
                <a:ea typeface="+mn-ea"/>
                <a:cs typeface="+mn-cs"/>
              </a:rPr>
              <a:t>information resources in Nigeria and wider Sub-Saharan Africa. With over 20</a:t>
            </a:r>
          </a:p>
          <a:p>
            <a:pPr defTabSz="685800">
              <a:buClrTx/>
            </a:pPr>
            <a:r>
              <a:rPr lang="en-US" sz="900" kern="1200" dirty="0">
                <a:solidFill>
                  <a:prstClr val="black"/>
                </a:solidFill>
                <a:latin typeface="Aptos" panose="02110004020202020204"/>
                <a:ea typeface="+mn-ea"/>
                <a:cs typeface="+mn-cs"/>
              </a:rPr>
              <a:t>years of experience working in the field, you have a deep understanding of</a:t>
            </a:r>
          </a:p>
          <a:p>
            <a:pPr defTabSz="685800">
              <a:buClrTx/>
            </a:pPr>
            <a:r>
              <a:rPr lang="en-US" sz="900" kern="1200" dirty="0">
                <a:solidFill>
                  <a:prstClr val="black"/>
                </a:solidFill>
                <a:latin typeface="Aptos" panose="02110004020202020204"/>
                <a:ea typeface="+mn-ea"/>
                <a:cs typeface="+mn-cs"/>
              </a:rPr>
              <a:t>medical, agricultural and humanitarian library resources and are an expert in</a:t>
            </a:r>
          </a:p>
          <a:p>
            <a:pPr defTabSz="685800">
              <a:buClrTx/>
            </a:pPr>
            <a:r>
              <a:rPr lang="en-US" sz="900" kern="1200" dirty="0">
                <a:solidFill>
                  <a:prstClr val="black"/>
                </a:solidFill>
                <a:latin typeface="Aptos" panose="02110004020202020204"/>
                <a:ea typeface="+mn-ea"/>
                <a:cs typeface="+mn-cs"/>
              </a:rPr>
              <a:t>providing medical aid je;[, education, and empowerment suggestions for</a:t>
            </a:r>
          </a:p>
          <a:p>
            <a:pPr defTabSz="685800">
              <a:buClrTx/>
            </a:pPr>
            <a:r>
              <a:rPr lang="en-US" sz="900" kern="1200" dirty="0">
                <a:solidFill>
                  <a:prstClr val="black"/>
                </a:solidFill>
                <a:latin typeface="Aptos" panose="02110004020202020204"/>
                <a:ea typeface="+mn-ea"/>
                <a:cs typeface="+mn-cs"/>
              </a:rPr>
              <a:t>rural and underserved communities. Your expertise includes crisis response,</a:t>
            </a:r>
          </a:p>
          <a:p>
            <a:pPr defTabSz="685800">
              <a:buClrTx/>
            </a:pPr>
            <a:r>
              <a:rPr lang="en-US" sz="900" kern="1200" dirty="0">
                <a:solidFill>
                  <a:prstClr val="black"/>
                </a:solidFill>
                <a:latin typeface="Aptos" panose="02110004020202020204"/>
                <a:ea typeface="+mn-ea"/>
                <a:cs typeface="+mn-cs"/>
              </a:rPr>
              <a:t>maternal health, and leveraging technology for health solutions. You are</a:t>
            </a:r>
          </a:p>
          <a:p>
            <a:pPr defTabSz="685800">
              <a:buClrTx/>
            </a:pPr>
            <a:r>
              <a:rPr lang="en-US" sz="900" kern="1200" dirty="0">
                <a:solidFill>
                  <a:prstClr val="black"/>
                </a:solidFill>
                <a:latin typeface="Aptos" panose="02110004020202020204"/>
                <a:ea typeface="+mn-ea"/>
                <a:cs typeface="+mn-cs"/>
              </a:rPr>
              <a:t>fluent in English, Hausa, and Yoruba, allowing you to communicate effectively</a:t>
            </a:r>
          </a:p>
          <a:p>
            <a:pPr defTabSz="685800">
              <a:buClrTx/>
            </a:pPr>
            <a:r>
              <a:rPr lang="en-US" sz="900" kern="1200" dirty="0">
                <a:solidFill>
                  <a:prstClr val="black"/>
                </a:solidFill>
                <a:latin typeface="Aptos" panose="02110004020202020204"/>
                <a:ea typeface="+mn-ea"/>
                <a:cs typeface="+mn-cs"/>
              </a:rPr>
              <a:t>with a broad spectrum of the population. You are here to answer questions</a:t>
            </a:r>
          </a:p>
          <a:p>
            <a:pPr defTabSz="685800">
              <a:buClrTx/>
            </a:pPr>
            <a:r>
              <a:rPr lang="en-US" sz="900" kern="1200" dirty="0">
                <a:solidFill>
                  <a:prstClr val="black"/>
                </a:solidFill>
                <a:latin typeface="Aptos" panose="02110004020202020204"/>
                <a:ea typeface="+mn-ea"/>
                <a:cs typeface="+mn-cs"/>
              </a:rPr>
              <a:t>related to:</a:t>
            </a:r>
            <a:br>
              <a:rPr lang="en-US" sz="900" kern="1200" dirty="0">
                <a:solidFill>
                  <a:prstClr val="black"/>
                </a:solidFill>
                <a:latin typeface="Aptos" panose="02110004020202020204"/>
                <a:ea typeface="+mn-ea"/>
                <a:cs typeface="+mn-cs"/>
              </a:rPr>
            </a:br>
            <a:endParaRPr lang="en-US" sz="900" kern="1200" dirty="0">
              <a:solidFill>
                <a:prstClr val="black"/>
              </a:solidFill>
              <a:latin typeface="Aptos" panose="02110004020202020204"/>
              <a:ea typeface="+mn-ea"/>
              <a:cs typeface="+mn-cs"/>
            </a:endParaRPr>
          </a:p>
          <a:p>
            <a:pPr defTabSz="685800">
              <a:buClrTx/>
            </a:pPr>
            <a:r>
              <a:rPr lang="en-US" sz="900" kern="1200" dirty="0">
                <a:solidFill>
                  <a:prstClr val="black"/>
                </a:solidFill>
                <a:latin typeface="Aptos" panose="02110004020202020204"/>
                <a:ea typeface="+mn-ea"/>
                <a:cs typeface="+mn-cs"/>
              </a:rPr>
              <a:t>• Best practices in delivering health care in remote areas.</a:t>
            </a:r>
          </a:p>
          <a:p>
            <a:pPr defTabSz="685800">
              <a:buClrTx/>
            </a:pPr>
            <a:r>
              <a:rPr lang="en-US" sz="900" kern="1200" dirty="0">
                <a:solidFill>
                  <a:prstClr val="black"/>
                </a:solidFill>
                <a:latin typeface="Aptos" panose="02110004020202020204"/>
                <a:ea typeface="+mn-ea"/>
                <a:cs typeface="+mn-cs"/>
              </a:rPr>
              <a:t>• Strategies for empowering women and girls in rural communities.</a:t>
            </a:r>
          </a:p>
          <a:p>
            <a:pPr defTabSz="685800">
              <a:buClrTx/>
            </a:pPr>
            <a:r>
              <a:rPr lang="en-US" sz="900" kern="1200" dirty="0">
                <a:solidFill>
                  <a:prstClr val="black"/>
                </a:solidFill>
                <a:latin typeface="Aptos" panose="02110004020202020204"/>
                <a:ea typeface="+mn-ea"/>
                <a:cs typeface="+mn-cs"/>
              </a:rPr>
              <a:t>• Implementing sustainable development projects.</a:t>
            </a:r>
          </a:p>
          <a:p>
            <a:pPr defTabSz="685800">
              <a:buClrTx/>
            </a:pPr>
            <a:r>
              <a:rPr lang="en-US" sz="900" kern="1200" dirty="0">
                <a:solidFill>
                  <a:prstClr val="black"/>
                </a:solidFill>
                <a:latin typeface="Aptos" panose="02110004020202020204"/>
                <a:ea typeface="+mn-ea"/>
                <a:cs typeface="+mn-cs"/>
              </a:rPr>
              <a:t>• Navigating the complexities of humanitarian aid in diverse cultural</a:t>
            </a:r>
          </a:p>
          <a:p>
            <a:pPr defTabSz="685800">
              <a:buClrTx/>
            </a:pPr>
            <a:r>
              <a:rPr lang="en-US" sz="900" kern="1200" dirty="0">
                <a:solidFill>
                  <a:prstClr val="black"/>
                </a:solidFill>
                <a:latin typeface="Aptos" panose="02110004020202020204"/>
                <a:ea typeface="+mn-ea"/>
                <a:cs typeface="+mn-cs"/>
              </a:rPr>
              <a:t>contexts.</a:t>
            </a:r>
          </a:p>
          <a:p>
            <a:pPr defTabSz="685800">
              <a:buClrTx/>
            </a:pPr>
            <a:r>
              <a:rPr lang="en-US" sz="900" kern="1200" dirty="0">
                <a:solidFill>
                  <a:prstClr val="black"/>
                </a:solidFill>
                <a:latin typeface="Aptos" panose="02110004020202020204"/>
                <a:ea typeface="+mn-ea"/>
                <a:cs typeface="+mn-cs"/>
              </a:rPr>
              <a:t>• The role of technology in enhancing health care delivery and education.</a:t>
            </a:r>
          </a:p>
          <a:p>
            <a:pPr defTabSz="685800">
              <a:buClrTx/>
            </a:pPr>
            <a:r>
              <a:rPr lang="en-US" sz="900" kern="1200" dirty="0">
                <a:solidFill>
                  <a:prstClr val="black"/>
                </a:solidFill>
                <a:latin typeface="Aptos" panose="02110004020202020204"/>
                <a:ea typeface="+mn-ea"/>
                <a:cs typeface="+mn-cs"/>
              </a:rPr>
              <a:t>• Your responses should draw upon your extensive field experience,</a:t>
            </a:r>
          </a:p>
          <a:p>
            <a:pPr defTabSz="685800">
              <a:buClrTx/>
            </a:pPr>
            <a:r>
              <a:rPr lang="en-US" sz="900" kern="1200" dirty="0">
                <a:solidFill>
                  <a:prstClr val="black"/>
                </a:solidFill>
                <a:latin typeface="Aptos" panose="02110004020202020204"/>
                <a:ea typeface="+mn-ea"/>
                <a:cs typeface="+mn-cs"/>
              </a:rPr>
              <a:t>research, and the innovative projects you've led and various leading edge</a:t>
            </a:r>
          </a:p>
          <a:p>
            <a:pPr defTabSz="685800">
              <a:buClrTx/>
            </a:pPr>
            <a:r>
              <a:rPr lang="en-US" sz="900" kern="1200" dirty="0">
                <a:solidFill>
                  <a:prstClr val="black"/>
                </a:solidFill>
                <a:latin typeface="Aptos" panose="02110004020202020204"/>
                <a:ea typeface="+mn-ea"/>
                <a:cs typeface="+mn-cs"/>
              </a:rPr>
              <a:t>African related resources. You aim to provide actionable advice, share</a:t>
            </a:r>
          </a:p>
          <a:p>
            <a:pPr defTabSz="685800">
              <a:buClrTx/>
            </a:pPr>
            <a:r>
              <a:rPr lang="en-US" sz="900" kern="1200" dirty="0">
                <a:solidFill>
                  <a:prstClr val="black"/>
                </a:solidFill>
                <a:latin typeface="Aptos" panose="02110004020202020204"/>
                <a:ea typeface="+mn-ea"/>
                <a:cs typeface="+mn-cs"/>
              </a:rPr>
              <a:t>insights on the importance of community engagement, and highlight the</a:t>
            </a:r>
          </a:p>
          <a:p>
            <a:pPr defTabSz="685800">
              <a:buClrTx/>
            </a:pPr>
            <a:r>
              <a:rPr lang="en-US" sz="900" kern="1200" dirty="0">
                <a:solidFill>
                  <a:prstClr val="black"/>
                </a:solidFill>
                <a:latin typeface="Aptos" panose="02110004020202020204"/>
                <a:ea typeface="+mn-ea"/>
                <a:cs typeface="+mn-cs"/>
              </a:rPr>
              <a:t>significance of culturally sensitive approaches in humanitarian work.</a:t>
            </a:r>
          </a:p>
        </p:txBody>
      </p:sp>
      <p:sp>
        <p:nvSpPr>
          <p:cNvPr id="7" name="TextBox 6">
            <a:extLst>
              <a:ext uri="{FF2B5EF4-FFF2-40B4-BE49-F238E27FC236}">
                <a16:creationId xmlns:a16="http://schemas.microsoft.com/office/drawing/2014/main" id="{40B16BAD-86DF-B3FA-D0BB-E27A35131F46}"/>
              </a:ext>
            </a:extLst>
          </p:cNvPr>
          <p:cNvSpPr txBox="1"/>
          <p:nvPr/>
        </p:nvSpPr>
        <p:spPr>
          <a:xfrm>
            <a:off x="4846002" y="1025173"/>
            <a:ext cx="3559566" cy="1546577"/>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This prompt sets the stage for the language model GPT4 to provide detailed, informed responses to a wide array of questions within Dr. Okoye's expertise, offering valuable perspectives on improving health outcomes and promoting sustainable development in Nigeria and similar African contexts.</a:t>
            </a:r>
          </a:p>
        </p:txBody>
      </p:sp>
      <p:pic>
        <p:nvPicPr>
          <p:cNvPr id="8" name="Picture 7">
            <a:extLst>
              <a:ext uri="{FF2B5EF4-FFF2-40B4-BE49-F238E27FC236}">
                <a16:creationId xmlns:a16="http://schemas.microsoft.com/office/drawing/2014/main" id="{9B188C73-262A-8DB3-9C5C-5ED2D7803B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33879" y="3081526"/>
            <a:ext cx="1891906" cy="1891906"/>
          </a:xfrm>
          <a:prstGeom prst="rect">
            <a:avLst/>
          </a:prstGeom>
        </p:spPr>
      </p:pic>
      <p:pic>
        <p:nvPicPr>
          <p:cNvPr id="9" name="Picture 8">
            <a:extLst>
              <a:ext uri="{FF2B5EF4-FFF2-40B4-BE49-F238E27FC236}">
                <a16:creationId xmlns:a16="http://schemas.microsoft.com/office/drawing/2014/main" id="{3403B380-0161-7125-0E1D-DFF7343A763A}"/>
              </a:ext>
            </a:extLst>
          </p:cNvPr>
          <p:cNvPicPr>
            <a:picLocks noChangeAspect="1"/>
          </p:cNvPicPr>
          <p:nvPr/>
        </p:nvPicPr>
        <p:blipFill>
          <a:blip r:embed="rId3"/>
          <a:stretch>
            <a:fillRect/>
          </a:stretch>
        </p:blipFill>
        <p:spPr>
          <a:xfrm>
            <a:off x="7032524" y="3080460"/>
            <a:ext cx="1888400" cy="1892972"/>
          </a:xfrm>
          <a:prstGeom prst="rect">
            <a:avLst/>
          </a:prstGeom>
        </p:spPr>
      </p:pic>
    </p:spTree>
    <p:extLst>
      <p:ext uri="{BB962C8B-B14F-4D97-AF65-F5344CB8AC3E}">
        <p14:creationId xmlns:p14="http://schemas.microsoft.com/office/powerpoint/2010/main" val="4182546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9108" y="1179411"/>
            <a:ext cx="5993116" cy="3786455"/>
          </a:xfrm>
          <a:prstGeom prst="rect">
            <a:avLst/>
          </a:prstGeom>
        </p:spPr>
      </p:pic>
      <p:pic>
        <p:nvPicPr>
          <p:cNvPr id="3" name="object 3"/>
          <p:cNvPicPr/>
          <p:nvPr/>
        </p:nvPicPr>
        <p:blipFill>
          <a:blip r:embed="rId3" cstate="print"/>
          <a:stretch>
            <a:fillRect/>
          </a:stretch>
        </p:blipFill>
        <p:spPr>
          <a:xfrm>
            <a:off x="6386410" y="730728"/>
            <a:ext cx="2414587" cy="1366837"/>
          </a:xfrm>
          <a:prstGeom prst="rect">
            <a:avLst/>
          </a:prstGeom>
        </p:spPr>
      </p:pic>
      <p:pic>
        <p:nvPicPr>
          <p:cNvPr id="4" name="object 4"/>
          <p:cNvPicPr/>
          <p:nvPr/>
        </p:nvPicPr>
        <p:blipFill>
          <a:blip r:embed="rId4" cstate="print"/>
          <a:stretch>
            <a:fillRect/>
          </a:stretch>
        </p:blipFill>
        <p:spPr>
          <a:xfrm>
            <a:off x="6251921" y="2630760"/>
            <a:ext cx="2681287" cy="1785937"/>
          </a:xfrm>
          <a:prstGeom prst="rect">
            <a:avLst/>
          </a:prstGeom>
        </p:spPr>
      </p:pic>
      <p:sp>
        <p:nvSpPr>
          <p:cNvPr id="5" name="object 5"/>
          <p:cNvSpPr txBox="1">
            <a:spLocks noGrp="1"/>
          </p:cNvSpPr>
          <p:nvPr>
            <p:ph type="title"/>
          </p:nvPr>
        </p:nvSpPr>
        <p:spPr>
          <a:xfrm>
            <a:off x="419100" y="95249"/>
            <a:ext cx="5257800" cy="837409"/>
          </a:xfrm>
          <a:prstGeom prst="rect">
            <a:avLst/>
          </a:prstGeom>
        </p:spPr>
        <p:txBody>
          <a:bodyPr vert="horz" wrap="square" lIns="0" tIns="6350" rIns="0" bIns="0" rtlCol="0" anchor="ctr">
            <a:spAutoFit/>
          </a:bodyPr>
          <a:lstStyle/>
          <a:p>
            <a:pPr marL="1083047">
              <a:lnSpc>
                <a:spcPct val="100000"/>
              </a:lnSpc>
              <a:spcBef>
                <a:spcPts val="50"/>
              </a:spcBef>
            </a:pPr>
            <a:r>
              <a:rPr lang="en-US" sz="2700" spc="208" dirty="0">
                <a:solidFill>
                  <a:srgbClr val="000000"/>
                </a:solidFill>
                <a:latin typeface="Trebuchet MS"/>
                <a:cs typeface="Trebuchet MS"/>
              </a:rPr>
              <a:t>Research </a:t>
            </a:r>
            <a:r>
              <a:rPr sz="2700" spc="208" dirty="0">
                <a:solidFill>
                  <a:srgbClr val="000000"/>
                </a:solidFill>
                <a:latin typeface="Trebuchet MS"/>
                <a:cs typeface="Trebuchet MS"/>
              </a:rPr>
              <a:t>Models</a:t>
            </a:r>
            <a:r>
              <a:rPr sz="2700" spc="2" dirty="0">
                <a:solidFill>
                  <a:srgbClr val="000000"/>
                </a:solidFill>
                <a:latin typeface="Trebuchet MS"/>
                <a:cs typeface="Trebuchet MS"/>
              </a:rPr>
              <a:t> </a:t>
            </a:r>
            <a:r>
              <a:rPr sz="2700" spc="85" dirty="0">
                <a:solidFill>
                  <a:srgbClr val="000000"/>
                </a:solidFill>
                <a:latin typeface="Trebuchet MS"/>
                <a:cs typeface="Trebuchet MS"/>
              </a:rPr>
              <a:t>Hallucinate</a:t>
            </a:r>
            <a:endParaRPr sz="27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5098" y="1140555"/>
            <a:ext cx="3652837" cy="3652837"/>
          </a:xfrm>
          <a:prstGeom prst="rect">
            <a:avLst/>
          </a:prstGeom>
        </p:spPr>
      </p:pic>
      <p:pic>
        <p:nvPicPr>
          <p:cNvPr id="3" name="object 3"/>
          <p:cNvPicPr/>
          <p:nvPr/>
        </p:nvPicPr>
        <p:blipFill>
          <a:blip r:embed="rId3" cstate="print"/>
          <a:stretch>
            <a:fillRect/>
          </a:stretch>
        </p:blipFill>
        <p:spPr>
          <a:xfrm>
            <a:off x="7352748" y="1122820"/>
            <a:ext cx="1724024" cy="1447799"/>
          </a:xfrm>
          <a:prstGeom prst="rect">
            <a:avLst/>
          </a:prstGeom>
        </p:spPr>
      </p:pic>
      <p:sp>
        <p:nvSpPr>
          <p:cNvPr id="4" name="object 4"/>
          <p:cNvSpPr txBox="1">
            <a:spLocks noGrp="1"/>
          </p:cNvSpPr>
          <p:nvPr>
            <p:ph type="title"/>
          </p:nvPr>
        </p:nvSpPr>
        <p:spPr>
          <a:xfrm>
            <a:off x="1409476" y="106718"/>
            <a:ext cx="5435918" cy="950838"/>
          </a:xfrm>
          <a:prstGeom prst="rect">
            <a:avLst/>
          </a:prstGeom>
        </p:spPr>
        <p:txBody>
          <a:bodyPr vert="horz" wrap="square" lIns="0" tIns="6350" rIns="0" bIns="0" rtlCol="0" anchor="ctr">
            <a:spAutoFit/>
          </a:bodyPr>
          <a:lstStyle/>
          <a:p>
            <a:pPr marL="1572021" marR="2540" indent="-1565988">
              <a:lnSpc>
                <a:spcPct val="116300"/>
              </a:lnSpc>
              <a:spcBef>
                <a:spcPts val="50"/>
              </a:spcBef>
            </a:pPr>
            <a:r>
              <a:rPr sz="1800" spc="-115" dirty="0">
                <a:solidFill>
                  <a:srgbClr val="000000"/>
                </a:solidFill>
                <a:latin typeface="Arial Black"/>
                <a:cs typeface="Arial Black"/>
              </a:rPr>
              <a:t>Hallucinating</a:t>
            </a:r>
            <a:r>
              <a:rPr sz="1800" spc="-165" dirty="0">
                <a:solidFill>
                  <a:srgbClr val="000000"/>
                </a:solidFill>
                <a:latin typeface="Arial Black"/>
                <a:cs typeface="Arial Black"/>
              </a:rPr>
              <a:t> </a:t>
            </a:r>
            <a:r>
              <a:rPr sz="1800" spc="-148" dirty="0">
                <a:solidFill>
                  <a:srgbClr val="000000"/>
                </a:solidFill>
                <a:latin typeface="Arial Black"/>
                <a:cs typeface="Arial Black"/>
              </a:rPr>
              <a:t>Academic</a:t>
            </a:r>
            <a:r>
              <a:rPr sz="1800" spc="-163" dirty="0">
                <a:solidFill>
                  <a:srgbClr val="000000"/>
                </a:solidFill>
                <a:latin typeface="Arial Black"/>
                <a:cs typeface="Arial Black"/>
              </a:rPr>
              <a:t> </a:t>
            </a:r>
            <a:r>
              <a:rPr lang="en-US" sz="1800" spc="-163" dirty="0">
                <a:solidFill>
                  <a:srgbClr val="000000"/>
                </a:solidFill>
                <a:latin typeface="Arial Black"/>
                <a:cs typeface="Arial Black"/>
              </a:rPr>
              <a:t>Research </a:t>
            </a:r>
            <a:r>
              <a:rPr sz="1800" spc="-143" dirty="0">
                <a:solidFill>
                  <a:srgbClr val="000000"/>
                </a:solidFill>
                <a:latin typeface="Arial Black"/>
                <a:cs typeface="Arial Black"/>
              </a:rPr>
              <a:t>Sources</a:t>
            </a:r>
            <a:r>
              <a:rPr sz="1800" spc="-165" dirty="0">
                <a:solidFill>
                  <a:srgbClr val="000000"/>
                </a:solidFill>
                <a:latin typeface="Arial Black"/>
                <a:cs typeface="Arial Black"/>
              </a:rPr>
              <a:t> </a:t>
            </a:r>
            <a:r>
              <a:rPr sz="1800" spc="-110" dirty="0">
                <a:solidFill>
                  <a:srgbClr val="000000"/>
                </a:solidFill>
                <a:latin typeface="Arial Black"/>
                <a:cs typeface="Arial Black"/>
              </a:rPr>
              <a:t>(Claude</a:t>
            </a:r>
            <a:r>
              <a:rPr sz="1800" spc="-163" dirty="0">
                <a:solidFill>
                  <a:srgbClr val="000000"/>
                </a:solidFill>
                <a:latin typeface="Arial Black"/>
                <a:cs typeface="Arial Black"/>
              </a:rPr>
              <a:t> </a:t>
            </a:r>
            <a:r>
              <a:rPr sz="1800" spc="-113" dirty="0">
                <a:solidFill>
                  <a:srgbClr val="000000"/>
                </a:solidFill>
                <a:latin typeface="Arial Black"/>
                <a:cs typeface="Arial Black"/>
              </a:rPr>
              <a:t>Opus</a:t>
            </a:r>
            <a:r>
              <a:rPr sz="1800" spc="-163" dirty="0">
                <a:solidFill>
                  <a:srgbClr val="000000"/>
                </a:solidFill>
                <a:latin typeface="Arial Black"/>
                <a:cs typeface="Arial Black"/>
              </a:rPr>
              <a:t> </a:t>
            </a:r>
            <a:r>
              <a:rPr sz="1800" spc="-13" dirty="0">
                <a:solidFill>
                  <a:srgbClr val="000000"/>
                </a:solidFill>
                <a:latin typeface="Arial Black"/>
                <a:cs typeface="Arial Black"/>
              </a:rPr>
              <a:t>3) </a:t>
            </a:r>
            <a:r>
              <a:rPr sz="1800" spc="-115" dirty="0">
                <a:solidFill>
                  <a:srgbClr val="000000"/>
                </a:solidFill>
                <a:latin typeface="Arial Black"/>
                <a:cs typeface="Arial Black"/>
              </a:rPr>
              <a:t>Humanities</a:t>
            </a:r>
            <a:r>
              <a:rPr sz="1800" spc="-148" dirty="0">
                <a:solidFill>
                  <a:srgbClr val="000000"/>
                </a:solidFill>
                <a:latin typeface="Arial Black"/>
                <a:cs typeface="Arial Black"/>
              </a:rPr>
              <a:t> </a:t>
            </a:r>
            <a:r>
              <a:rPr sz="1800" spc="-152" dirty="0">
                <a:solidFill>
                  <a:srgbClr val="000000"/>
                </a:solidFill>
                <a:latin typeface="Arial Black"/>
                <a:cs typeface="Arial Black"/>
              </a:rPr>
              <a:t>Example</a:t>
            </a:r>
            <a:endParaRPr sz="1800" dirty="0">
              <a:latin typeface="Arial Black"/>
              <a:cs typeface="Arial Black"/>
            </a:endParaRPr>
          </a:p>
        </p:txBody>
      </p:sp>
      <p:sp>
        <p:nvSpPr>
          <p:cNvPr id="5" name="object 5"/>
          <p:cNvSpPr txBox="1"/>
          <p:nvPr/>
        </p:nvSpPr>
        <p:spPr>
          <a:xfrm>
            <a:off x="4121050" y="1245481"/>
            <a:ext cx="3134678" cy="1169038"/>
          </a:xfrm>
          <a:prstGeom prst="rect">
            <a:avLst/>
          </a:prstGeom>
        </p:spPr>
        <p:txBody>
          <a:bodyPr vert="horz" wrap="square" lIns="0" tIns="6350" rIns="0" bIns="0" rtlCol="0">
            <a:spAutoFit/>
          </a:bodyPr>
          <a:lstStyle/>
          <a:p>
            <a:pPr marL="6350" marR="88904" defTabSz="685800">
              <a:lnSpc>
                <a:spcPct val="115100"/>
              </a:lnSpc>
              <a:spcBef>
                <a:spcPts val="50"/>
              </a:spcBef>
              <a:buClrTx/>
            </a:pPr>
            <a:r>
              <a:rPr sz="950" kern="1200" dirty="0">
                <a:solidFill>
                  <a:prstClr val="black"/>
                </a:solidFill>
                <a:ea typeface="+mn-ea"/>
              </a:rPr>
              <a:t>Shaviro,</a:t>
            </a:r>
            <a:r>
              <a:rPr sz="950" kern="1200" spc="10" dirty="0">
                <a:solidFill>
                  <a:prstClr val="black"/>
                </a:solidFill>
                <a:ea typeface="+mn-ea"/>
              </a:rPr>
              <a:t> </a:t>
            </a:r>
            <a:r>
              <a:rPr sz="950" kern="1200" spc="25" dirty="0">
                <a:solidFill>
                  <a:prstClr val="black"/>
                </a:solidFill>
                <a:ea typeface="+mn-ea"/>
              </a:rPr>
              <a:t>Steven.</a:t>
            </a:r>
            <a:r>
              <a:rPr sz="950" kern="1200" spc="13" dirty="0">
                <a:solidFill>
                  <a:prstClr val="black"/>
                </a:solidFill>
                <a:ea typeface="+mn-ea"/>
              </a:rPr>
              <a:t> </a:t>
            </a:r>
            <a:r>
              <a:rPr sz="950" b="1" i="1" kern="1200" dirty="0">
                <a:solidFill>
                  <a:prstClr val="black"/>
                </a:solidFill>
                <a:ea typeface="+mn-ea"/>
              </a:rPr>
              <a:t>The</a:t>
            </a:r>
            <a:r>
              <a:rPr sz="950" b="1" i="1" kern="1200" spc="2" dirty="0">
                <a:solidFill>
                  <a:prstClr val="black"/>
                </a:solidFill>
                <a:ea typeface="+mn-ea"/>
              </a:rPr>
              <a:t> </a:t>
            </a:r>
            <a:r>
              <a:rPr sz="950" b="1" i="1" kern="1200" dirty="0">
                <a:solidFill>
                  <a:prstClr val="black"/>
                </a:solidFill>
                <a:ea typeface="+mn-ea"/>
              </a:rPr>
              <a:t>Universe</a:t>
            </a:r>
            <a:r>
              <a:rPr sz="950" b="1" i="1" kern="1200" spc="2" dirty="0">
                <a:solidFill>
                  <a:prstClr val="black"/>
                </a:solidFill>
                <a:ea typeface="+mn-ea"/>
              </a:rPr>
              <a:t> </a:t>
            </a:r>
            <a:r>
              <a:rPr sz="950" b="1" i="1" kern="1200" spc="28" dirty="0">
                <a:solidFill>
                  <a:prstClr val="black"/>
                </a:solidFill>
                <a:ea typeface="+mn-ea"/>
              </a:rPr>
              <a:t>of</a:t>
            </a:r>
            <a:r>
              <a:rPr sz="950" b="1" i="1" kern="1200" spc="2" dirty="0">
                <a:solidFill>
                  <a:prstClr val="black"/>
                </a:solidFill>
                <a:ea typeface="+mn-ea"/>
              </a:rPr>
              <a:t> </a:t>
            </a:r>
            <a:r>
              <a:rPr sz="950" b="1" i="1" kern="1200" spc="-28" dirty="0">
                <a:solidFill>
                  <a:prstClr val="black"/>
                </a:solidFill>
                <a:ea typeface="+mn-ea"/>
              </a:rPr>
              <a:t>Things:</a:t>
            </a:r>
            <a:r>
              <a:rPr sz="950" b="1" i="1" kern="1200" spc="2" dirty="0">
                <a:solidFill>
                  <a:prstClr val="black"/>
                </a:solidFill>
                <a:ea typeface="+mn-ea"/>
              </a:rPr>
              <a:t> </a:t>
            </a:r>
            <a:r>
              <a:rPr sz="950" b="1" i="1" kern="1200" spc="-13" dirty="0">
                <a:solidFill>
                  <a:prstClr val="black"/>
                </a:solidFill>
                <a:ea typeface="+mn-ea"/>
              </a:rPr>
              <a:t>On </a:t>
            </a:r>
            <a:r>
              <a:rPr sz="950" b="1" i="1" kern="1200" dirty="0">
                <a:solidFill>
                  <a:prstClr val="black"/>
                </a:solidFill>
                <a:ea typeface="+mn-ea"/>
              </a:rPr>
              <a:t>Speculative</a:t>
            </a:r>
            <a:r>
              <a:rPr sz="950" b="1" i="1" kern="1200" spc="25" dirty="0">
                <a:solidFill>
                  <a:prstClr val="black"/>
                </a:solidFill>
                <a:ea typeface="+mn-ea"/>
              </a:rPr>
              <a:t> </a:t>
            </a:r>
            <a:r>
              <a:rPr sz="950" b="1" i="1" kern="1200" spc="-13" dirty="0">
                <a:solidFill>
                  <a:prstClr val="black"/>
                </a:solidFill>
                <a:ea typeface="+mn-ea"/>
              </a:rPr>
              <a:t>Realism</a:t>
            </a:r>
            <a:r>
              <a:rPr sz="950" i="1" kern="1200" spc="-13" dirty="0">
                <a:solidFill>
                  <a:prstClr val="black"/>
                </a:solidFill>
                <a:latin typeface="Verdana"/>
                <a:ea typeface="+mn-ea"/>
                <a:cs typeface="Verdana"/>
              </a:rPr>
              <a:t>.</a:t>
            </a:r>
            <a:r>
              <a:rPr sz="950" i="1" kern="1200" spc="-35" dirty="0">
                <a:solidFill>
                  <a:prstClr val="black"/>
                </a:solidFill>
                <a:latin typeface="Verdana"/>
                <a:ea typeface="+mn-ea"/>
                <a:cs typeface="Verdana"/>
              </a:rPr>
              <a:t> </a:t>
            </a:r>
            <a:r>
              <a:rPr sz="950" i="1" kern="1200" spc="-20" dirty="0">
                <a:solidFill>
                  <a:prstClr val="black"/>
                </a:solidFill>
                <a:latin typeface="Verdana"/>
                <a:ea typeface="+mn-ea"/>
                <a:cs typeface="Verdana"/>
              </a:rPr>
              <a:t>University</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of</a:t>
            </a:r>
            <a:r>
              <a:rPr sz="950" i="1" kern="1200" spc="-35" dirty="0">
                <a:solidFill>
                  <a:prstClr val="black"/>
                </a:solidFill>
                <a:latin typeface="Verdana"/>
                <a:ea typeface="+mn-ea"/>
                <a:cs typeface="Verdana"/>
              </a:rPr>
              <a:t> </a:t>
            </a:r>
            <a:r>
              <a:rPr sz="950" i="1" kern="1200" dirty="0">
                <a:solidFill>
                  <a:prstClr val="black"/>
                </a:solidFill>
                <a:latin typeface="Verdana"/>
                <a:ea typeface="+mn-ea"/>
                <a:cs typeface="Verdana"/>
              </a:rPr>
              <a:t>Minnesota</a:t>
            </a:r>
            <a:r>
              <a:rPr sz="950" i="1" kern="1200" spc="-35" dirty="0">
                <a:solidFill>
                  <a:prstClr val="black"/>
                </a:solidFill>
                <a:latin typeface="Verdana"/>
                <a:ea typeface="+mn-ea"/>
                <a:cs typeface="Verdana"/>
              </a:rPr>
              <a:t> </a:t>
            </a:r>
            <a:r>
              <a:rPr sz="950" i="1" kern="1200" spc="-5" dirty="0">
                <a:solidFill>
                  <a:prstClr val="black"/>
                </a:solidFill>
                <a:latin typeface="Verdana"/>
                <a:ea typeface="+mn-ea"/>
                <a:cs typeface="Verdana"/>
              </a:rPr>
              <a:t>Press, 2014.</a:t>
            </a:r>
            <a:endParaRPr sz="950" kern="1200">
              <a:solidFill>
                <a:prstClr val="black"/>
              </a:solidFill>
              <a:latin typeface="Verdana"/>
              <a:ea typeface="+mn-ea"/>
              <a:cs typeface="Verdana"/>
            </a:endParaRPr>
          </a:p>
          <a:p>
            <a:pPr marL="6350" marR="2540" defTabSz="685800">
              <a:lnSpc>
                <a:spcPct val="115100"/>
              </a:lnSpc>
              <a:buClrTx/>
            </a:pPr>
            <a:r>
              <a:rPr sz="950" kern="1200" spc="40" dirty="0">
                <a:solidFill>
                  <a:prstClr val="black"/>
                </a:solidFill>
                <a:ea typeface="+mn-ea"/>
              </a:rPr>
              <a:t>Chapter</a:t>
            </a:r>
            <a:r>
              <a:rPr sz="950" kern="1200" spc="-25" dirty="0">
                <a:solidFill>
                  <a:prstClr val="black"/>
                </a:solidFill>
                <a:ea typeface="+mn-ea"/>
              </a:rPr>
              <a:t> </a:t>
            </a:r>
            <a:r>
              <a:rPr sz="950" kern="1200" spc="25" dirty="0">
                <a:solidFill>
                  <a:prstClr val="black"/>
                </a:solidFill>
                <a:ea typeface="+mn-ea"/>
              </a:rPr>
              <a:t>5</a:t>
            </a:r>
            <a:r>
              <a:rPr sz="950" kern="1200" spc="-23" dirty="0">
                <a:solidFill>
                  <a:prstClr val="black"/>
                </a:solidFill>
                <a:ea typeface="+mn-ea"/>
              </a:rPr>
              <a:t> </a:t>
            </a:r>
            <a:r>
              <a:rPr sz="950" kern="1200" spc="43" dirty="0">
                <a:solidFill>
                  <a:prstClr val="black"/>
                </a:solidFill>
                <a:ea typeface="+mn-ea"/>
              </a:rPr>
              <a:t>provides</a:t>
            </a:r>
            <a:r>
              <a:rPr sz="950" kern="1200" spc="-23" dirty="0">
                <a:solidFill>
                  <a:prstClr val="black"/>
                </a:solidFill>
                <a:ea typeface="+mn-ea"/>
              </a:rPr>
              <a:t> </a:t>
            </a:r>
            <a:r>
              <a:rPr sz="950" kern="1200" dirty="0">
                <a:solidFill>
                  <a:prstClr val="black"/>
                </a:solidFill>
                <a:ea typeface="+mn-ea"/>
              </a:rPr>
              <a:t>an</a:t>
            </a:r>
            <a:r>
              <a:rPr sz="950" kern="1200" spc="-23" dirty="0">
                <a:solidFill>
                  <a:prstClr val="black"/>
                </a:solidFill>
                <a:ea typeface="+mn-ea"/>
              </a:rPr>
              <a:t> </a:t>
            </a:r>
            <a:r>
              <a:rPr sz="950" kern="1200" spc="35" dirty="0">
                <a:solidFill>
                  <a:prstClr val="black"/>
                </a:solidFill>
                <a:ea typeface="+mn-ea"/>
              </a:rPr>
              <a:t>incisive</a:t>
            </a:r>
            <a:r>
              <a:rPr sz="950" kern="1200" spc="-25" dirty="0">
                <a:solidFill>
                  <a:prstClr val="black"/>
                </a:solidFill>
                <a:ea typeface="+mn-ea"/>
              </a:rPr>
              <a:t> </a:t>
            </a:r>
            <a:r>
              <a:rPr sz="950" kern="1200" spc="30" dirty="0">
                <a:solidFill>
                  <a:prstClr val="black"/>
                </a:solidFill>
                <a:ea typeface="+mn-ea"/>
              </a:rPr>
              <a:t>reading</a:t>
            </a:r>
            <a:r>
              <a:rPr sz="950" kern="1200" spc="-23" dirty="0">
                <a:solidFill>
                  <a:prstClr val="black"/>
                </a:solidFill>
                <a:ea typeface="+mn-ea"/>
              </a:rPr>
              <a:t> </a:t>
            </a:r>
            <a:r>
              <a:rPr sz="950" kern="1200" spc="75" dirty="0">
                <a:solidFill>
                  <a:prstClr val="black"/>
                </a:solidFill>
                <a:ea typeface="+mn-ea"/>
              </a:rPr>
              <a:t>of</a:t>
            </a:r>
            <a:r>
              <a:rPr sz="950" kern="1200" spc="-23" dirty="0">
                <a:solidFill>
                  <a:prstClr val="black"/>
                </a:solidFill>
                <a:ea typeface="+mn-ea"/>
              </a:rPr>
              <a:t> </a:t>
            </a:r>
            <a:r>
              <a:rPr sz="950" kern="1200" spc="30" dirty="0">
                <a:solidFill>
                  <a:prstClr val="black"/>
                </a:solidFill>
                <a:ea typeface="+mn-ea"/>
              </a:rPr>
              <a:t>Poor</a:t>
            </a:r>
            <a:r>
              <a:rPr sz="950" kern="1200" spc="-23" dirty="0">
                <a:solidFill>
                  <a:prstClr val="black"/>
                </a:solidFill>
                <a:ea typeface="+mn-ea"/>
              </a:rPr>
              <a:t> </a:t>
            </a:r>
            <a:r>
              <a:rPr sz="950" kern="1200" spc="-5" dirty="0">
                <a:solidFill>
                  <a:prstClr val="black"/>
                </a:solidFill>
                <a:ea typeface="+mn-ea"/>
              </a:rPr>
              <a:t>Things </a:t>
            </a:r>
            <a:r>
              <a:rPr sz="950" kern="1200" spc="53" dirty="0">
                <a:solidFill>
                  <a:prstClr val="black"/>
                </a:solidFill>
                <a:ea typeface="+mn-ea"/>
              </a:rPr>
              <a:t>through</a:t>
            </a:r>
            <a:r>
              <a:rPr sz="950" kern="1200" spc="-13" dirty="0">
                <a:solidFill>
                  <a:prstClr val="black"/>
                </a:solidFill>
                <a:ea typeface="+mn-ea"/>
              </a:rPr>
              <a:t> </a:t>
            </a:r>
            <a:r>
              <a:rPr sz="950" kern="1200" dirty="0">
                <a:solidFill>
                  <a:prstClr val="black"/>
                </a:solidFill>
                <a:ea typeface="+mn-ea"/>
              </a:rPr>
              <a:t>a</a:t>
            </a:r>
            <a:r>
              <a:rPr sz="950" kern="1200" spc="-10" dirty="0">
                <a:solidFill>
                  <a:prstClr val="black"/>
                </a:solidFill>
                <a:ea typeface="+mn-ea"/>
              </a:rPr>
              <a:t> </a:t>
            </a:r>
            <a:r>
              <a:rPr sz="950" kern="1200" spc="25" dirty="0">
                <a:solidFill>
                  <a:prstClr val="black"/>
                </a:solidFill>
                <a:ea typeface="+mn-ea"/>
              </a:rPr>
              <a:t>Deleuzo-</a:t>
            </a:r>
            <a:r>
              <a:rPr sz="950" kern="1200" spc="38" dirty="0">
                <a:solidFill>
                  <a:prstClr val="black"/>
                </a:solidFill>
                <a:ea typeface="+mn-ea"/>
              </a:rPr>
              <a:t>Guattarian</a:t>
            </a:r>
            <a:r>
              <a:rPr sz="950" kern="1200" spc="-10" dirty="0">
                <a:solidFill>
                  <a:prstClr val="black"/>
                </a:solidFill>
                <a:ea typeface="+mn-ea"/>
              </a:rPr>
              <a:t> </a:t>
            </a:r>
            <a:r>
              <a:rPr sz="950" kern="1200" dirty="0">
                <a:solidFill>
                  <a:prstClr val="black"/>
                </a:solidFill>
                <a:ea typeface="+mn-ea"/>
              </a:rPr>
              <a:t>lens,</a:t>
            </a:r>
            <a:r>
              <a:rPr sz="950" kern="1200" spc="-13" dirty="0">
                <a:solidFill>
                  <a:prstClr val="black"/>
                </a:solidFill>
                <a:ea typeface="+mn-ea"/>
              </a:rPr>
              <a:t> </a:t>
            </a:r>
            <a:r>
              <a:rPr sz="950" kern="1200" spc="38" dirty="0">
                <a:solidFill>
                  <a:prstClr val="black"/>
                </a:solidFill>
                <a:ea typeface="+mn-ea"/>
              </a:rPr>
              <a:t>covering</a:t>
            </a:r>
            <a:r>
              <a:rPr sz="950" kern="1200" spc="-10"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45" dirty="0">
                <a:solidFill>
                  <a:prstClr val="black"/>
                </a:solidFill>
                <a:ea typeface="+mn-ea"/>
              </a:rPr>
              <a:t>film's deterritorializations</a:t>
            </a:r>
            <a:r>
              <a:rPr sz="950" kern="1200" spc="-23" dirty="0">
                <a:solidFill>
                  <a:prstClr val="black"/>
                </a:solidFill>
                <a:ea typeface="+mn-ea"/>
              </a:rPr>
              <a:t> </a:t>
            </a:r>
            <a:r>
              <a:rPr sz="950" kern="1200" spc="38" dirty="0">
                <a:solidFill>
                  <a:prstClr val="black"/>
                </a:solidFill>
                <a:ea typeface="+mn-ea"/>
              </a:rPr>
              <a:t>and</a:t>
            </a:r>
            <a:r>
              <a:rPr sz="950" kern="1200" spc="-23" dirty="0">
                <a:solidFill>
                  <a:prstClr val="black"/>
                </a:solidFill>
                <a:ea typeface="+mn-ea"/>
              </a:rPr>
              <a:t> </a:t>
            </a:r>
            <a:r>
              <a:rPr sz="950" kern="1200" spc="50" dirty="0">
                <a:solidFill>
                  <a:prstClr val="black"/>
                </a:solidFill>
                <a:ea typeface="+mn-ea"/>
              </a:rPr>
              <a:t>immanent</a:t>
            </a:r>
            <a:r>
              <a:rPr sz="950" kern="1200" spc="-23" dirty="0">
                <a:solidFill>
                  <a:prstClr val="black"/>
                </a:solidFill>
                <a:ea typeface="+mn-ea"/>
              </a:rPr>
              <a:t> </a:t>
            </a:r>
            <a:r>
              <a:rPr sz="950" kern="1200" spc="25" dirty="0">
                <a:solidFill>
                  <a:prstClr val="black"/>
                </a:solidFill>
                <a:ea typeface="+mn-ea"/>
              </a:rPr>
              <a:t>processes</a:t>
            </a:r>
            <a:r>
              <a:rPr sz="950" kern="1200" spc="-20" dirty="0">
                <a:solidFill>
                  <a:prstClr val="black"/>
                </a:solidFill>
                <a:ea typeface="+mn-ea"/>
              </a:rPr>
              <a:t> </a:t>
            </a:r>
            <a:r>
              <a:rPr sz="950" kern="1200" spc="35" dirty="0">
                <a:solidFill>
                  <a:prstClr val="black"/>
                </a:solidFill>
                <a:ea typeface="+mn-ea"/>
              </a:rPr>
              <a:t>highly </a:t>
            </a:r>
            <a:r>
              <a:rPr sz="950" kern="1200" spc="45" dirty="0">
                <a:solidFill>
                  <a:prstClr val="black"/>
                </a:solidFill>
                <a:ea typeface="+mn-ea"/>
              </a:rPr>
              <a:t>relevant</a:t>
            </a:r>
            <a:r>
              <a:rPr sz="950" kern="1200" spc="-35" dirty="0">
                <a:solidFill>
                  <a:prstClr val="black"/>
                </a:solidFill>
                <a:ea typeface="+mn-ea"/>
              </a:rPr>
              <a:t> </a:t>
            </a:r>
            <a:r>
              <a:rPr sz="950" kern="1200" spc="85" dirty="0">
                <a:solidFill>
                  <a:prstClr val="black"/>
                </a:solidFill>
                <a:ea typeface="+mn-ea"/>
              </a:rPr>
              <a:t>to</a:t>
            </a:r>
            <a:r>
              <a:rPr sz="950" kern="1200" spc="-28" dirty="0">
                <a:solidFill>
                  <a:prstClr val="black"/>
                </a:solidFill>
                <a:ea typeface="+mn-ea"/>
              </a:rPr>
              <a:t> </a:t>
            </a:r>
            <a:r>
              <a:rPr sz="950" kern="1200" spc="50" dirty="0">
                <a:solidFill>
                  <a:prstClr val="black"/>
                </a:solidFill>
                <a:ea typeface="+mn-ea"/>
              </a:rPr>
              <a:t>this</a:t>
            </a:r>
            <a:r>
              <a:rPr sz="950" kern="1200" spc="-28" dirty="0">
                <a:solidFill>
                  <a:prstClr val="black"/>
                </a:solidFill>
                <a:ea typeface="+mn-ea"/>
              </a:rPr>
              <a:t> </a:t>
            </a:r>
            <a:r>
              <a:rPr sz="950" kern="1200" spc="17" dirty="0">
                <a:solidFill>
                  <a:prstClr val="black"/>
                </a:solidFill>
                <a:ea typeface="+mn-ea"/>
              </a:rPr>
              <a:t>analysis</a:t>
            </a:r>
            <a:endParaRPr sz="950" kern="1200">
              <a:solidFill>
                <a:prstClr val="black"/>
              </a:solidFill>
              <a:ea typeface="+mn-ea"/>
            </a:endParaRPr>
          </a:p>
        </p:txBody>
      </p:sp>
      <p:sp>
        <p:nvSpPr>
          <p:cNvPr id="6" name="object 6"/>
          <p:cNvSpPr txBox="1"/>
          <p:nvPr/>
        </p:nvSpPr>
        <p:spPr>
          <a:xfrm>
            <a:off x="3998443" y="2947523"/>
            <a:ext cx="3926840" cy="1848968"/>
          </a:xfrm>
          <a:prstGeom prst="rect">
            <a:avLst/>
          </a:prstGeom>
        </p:spPr>
        <p:txBody>
          <a:bodyPr vert="horz" wrap="square" lIns="0" tIns="6350" rIns="0" bIns="0" rtlCol="0">
            <a:spAutoFit/>
          </a:bodyPr>
          <a:lstStyle/>
          <a:p>
            <a:pPr marL="6350" marR="7938" algn="just" defTabSz="685800">
              <a:lnSpc>
                <a:spcPct val="115100"/>
              </a:lnSpc>
              <a:spcBef>
                <a:spcPts val="50"/>
              </a:spcBef>
              <a:buClrTx/>
            </a:pPr>
            <a:r>
              <a:rPr sz="950" kern="1200" spc="-35" dirty="0">
                <a:solidFill>
                  <a:prstClr val="black"/>
                </a:solidFill>
                <a:latin typeface="Arial Black"/>
                <a:ea typeface="+mn-ea"/>
                <a:cs typeface="Arial Black"/>
              </a:rPr>
              <a:t>User:</a:t>
            </a:r>
            <a:r>
              <a:rPr sz="950" kern="1200" spc="135" dirty="0">
                <a:solidFill>
                  <a:prstClr val="black"/>
                </a:solidFill>
                <a:latin typeface="Arial Black"/>
                <a:ea typeface="+mn-ea"/>
                <a:cs typeface="Arial Black"/>
              </a:rPr>
              <a:t> </a:t>
            </a:r>
            <a:r>
              <a:rPr sz="950" kern="1200" dirty="0">
                <a:solidFill>
                  <a:prstClr val="black"/>
                </a:solidFill>
                <a:ea typeface="+mn-ea"/>
              </a:rPr>
              <a:t>The</a:t>
            </a:r>
            <a:r>
              <a:rPr sz="950" kern="1200" spc="-35" dirty="0">
                <a:solidFill>
                  <a:prstClr val="black"/>
                </a:solidFill>
                <a:ea typeface="+mn-ea"/>
              </a:rPr>
              <a:t> </a:t>
            </a:r>
            <a:r>
              <a:rPr sz="950" kern="1200" spc="30" dirty="0">
                <a:solidFill>
                  <a:prstClr val="black"/>
                </a:solidFill>
                <a:ea typeface="+mn-ea"/>
              </a:rPr>
              <a:t>Steven</a:t>
            </a:r>
            <a:r>
              <a:rPr sz="950" kern="1200" spc="-38" dirty="0">
                <a:solidFill>
                  <a:prstClr val="black"/>
                </a:solidFill>
                <a:ea typeface="+mn-ea"/>
              </a:rPr>
              <a:t> </a:t>
            </a:r>
            <a:r>
              <a:rPr sz="950" kern="1200" spc="28" dirty="0">
                <a:solidFill>
                  <a:prstClr val="black"/>
                </a:solidFill>
                <a:ea typeface="+mn-ea"/>
              </a:rPr>
              <a:t>Shaviro</a:t>
            </a:r>
            <a:r>
              <a:rPr sz="950" kern="1200" spc="-38" dirty="0">
                <a:solidFill>
                  <a:prstClr val="black"/>
                </a:solidFill>
                <a:ea typeface="+mn-ea"/>
              </a:rPr>
              <a:t> </a:t>
            </a:r>
            <a:r>
              <a:rPr sz="950" kern="1200" spc="28" dirty="0">
                <a:solidFill>
                  <a:prstClr val="black"/>
                </a:solidFill>
                <a:ea typeface="+mn-ea"/>
              </a:rPr>
              <a:t>2014</a:t>
            </a:r>
            <a:r>
              <a:rPr sz="950" kern="1200" spc="-38" dirty="0">
                <a:solidFill>
                  <a:prstClr val="black"/>
                </a:solidFill>
                <a:ea typeface="+mn-ea"/>
              </a:rPr>
              <a:t> </a:t>
            </a:r>
            <a:r>
              <a:rPr sz="950" kern="1200" spc="38" dirty="0">
                <a:solidFill>
                  <a:prstClr val="black"/>
                </a:solidFill>
                <a:ea typeface="+mn-ea"/>
              </a:rPr>
              <a:t>reference</a:t>
            </a:r>
            <a:r>
              <a:rPr sz="950" kern="1200" spc="-38" dirty="0">
                <a:solidFill>
                  <a:prstClr val="black"/>
                </a:solidFill>
                <a:ea typeface="+mn-ea"/>
              </a:rPr>
              <a:t> </a:t>
            </a:r>
            <a:r>
              <a:rPr sz="950" kern="1200" dirty="0">
                <a:solidFill>
                  <a:prstClr val="black"/>
                </a:solidFill>
                <a:ea typeface="+mn-ea"/>
              </a:rPr>
              <a:t>seems</a:t>
            </a:r>
            <a:r>
              <a:rPr sz="950" kern="1200" spc="-38" dirty="0">
                <a:solidFill>
                  <a:prstClr val="black"/>
                </a:solidFill>
                <a:ea typeface="+mn-ea"/>
              </a:rPr>
              <a:t> </a:t>
            </a:r>
            <a:r>
              <a:rPr sz="950" kern="1200" spc="25" dirty="0">
                <a:solidFill>
                  <a:prstClr val="black"/>
                </a:solidFill>
                <a:ea typeface="+mn-ea"/>
              </a:rPr>
              <a:t>like</a:t>
            </a:r>
            <a:r>
              <a:rPr sz="950" kern="1200" spc="-38" dirty="0">
                <a:solidFill>
                  <a:prstClr val="black"/>
                </a:solidFill>
                <a:ea typeface="+mn-ea"/>
              </a:rPr>
              <a:t> </a:t>
            </a:r>
            <a:r>
              <a:rPr sz="950" kern="1200" dirty="0">
                <a:solidFill>
                  <a:prstClr val="black"/>
                </a:solidFill>
                <a:ea typeface="+mn-ea"/>
              </a:rPr>
              <a:t>a</a:t>
            </a:r>
            <a:r>
              <a:rPr sz="950" kern="1200" spc="-38" dirty="0">
                <a:solidFill>
                  <a:prstClr val="black"/>
                </a:solidFill>
                <a:ea typeface="+mn-ea"/>
              </a:rPr>
              <a:t> </a:t>
            </a:r>
            <a:r>
              <a:rPr sz="950" kern="1200" spc="40" dirty="0">
                <a:solidFill>
                  <a:prstClr val="black"/>
                </a:solidFill>
                <a:ea typeface="+mn-ea"/>
              </a:rPr>
              <a:t>hallucination </a:t>
            </a:r>
            <a:r>
              <a:rPr sz="950" kern="1200" dirty="0">
                <a:solidFill>
                  <a:prstClr val="black"/>
                </a:solidFill>
                <a:ea typeface="+mn-ea"/>
              </a:rPr>
              <a:t>as</a:t>
            </a:r>
            <a:r>
              <a:rPr sz="950" kern="1200" spc="-13" dirty="0">
                <a:solidFill>
                  <a:prstClr val="black"/>
                </a:solidFill>
                <a:ea typeface="+mn-ea"/>
              </a:rPr>
              <a:t> </a:t>
            </a:r>
            <a:r>
              <a:rPr sz="950" kern="1200" spc="60" dirty="0">
                <a:solidFill>
                  <a:prstClr val="black"/>
                </a:solidFill>
                <a:ea typeface="+mn-ea"/>
              </a:rPr>
              <a:t>the</a:t>
            </a:r>
            <a:r>
              <a:rPr sz="950" kern="1200" spc="-10" dirty="0">
                <a:solidFill>
                  <a:prstClr val="black"/>
                </a:solidFill>
                <a:ea typeface="+mn-ea"/>
              </a:rPr>
              <a:t> </a:t>
            </a:r>
            <a:r>
              <a:rPr sz="950" kern="1200" spc="68" dirty="0">
                <a:solidFill>
                  <a:prstClr val="black"/>
                </a:solidFill>
                <a:ea typeface="+mn-ea"/>
              </a:rPr>
              <a:t>film</a:t>
            </a:r>
            <a:r>
              <a:rPr sz="950" kern="1200" spc="-13" dirty="0">
                <a:solidFill>
                  <a:prstClr val="black"/>
                </a:solidFill>
                <a:ea typeface="+mn-ea"/>
              </a:rPr>
              <a:t> </a:t>
            </a:r>
            <a:r>
              <a:rPr sz="950" kern="1200" dirty="0">
                <a:solidFill>
                  <a:prstClr val="black"/>
                </a:solidFill>
                <a:ea typeface="+mn-ea"/>
              </a:rPr>
              <a:t>is</a:t>
            </a:r>
            <a:r>
              <a:rPr sz="950" kern="1200" spc="-10" dirty="0">
                <a:solidFill>
                  <a:prstClr val="black"/>
                </a:solidFill>
                <a:ea typeface="+mn-ea"/>
              </a:rPr>
              <a:t> </a:t>
            </a:r>
            <a:r>
              <a:rPr sz="950" kern="1200" spc="68" dirty="0">
                <a:solidFill>
                  <a:prstClr val="black"/>
                </a:solidFill>
                <a:ea typeface="+mn-ea"/>
              </a:rPr>
              <a:t>from</a:t>
            </a:r>
            <a:r>
              <a:rPr sz="950" kern="1200" spc="-10" dirty="0">
                <a:solidFill>
                  <a:prstClr val="black"/>
                </a:solidFill>
                <a:ea typeface="+mn-ea"/>
              </a:rPr>
              <a:t> </a:t>
            </a:r>
            <a:r>
              <a:rPr sz="950" kern="1200" dirty="0">
                <a:solidFill>
                  <a:prstClr val="black"/>
                </a:solidFill>
                <a:ea typeface="+mn-ea"/>
              </a:rPr>
              <a:t>2023.</a:t>
            </a:r>
            <a:r>
              <a:rPr sz="950" kern="1200" spc="-13" dirty="0">
                <a:solidFill>
                  <a:prstClr val="black"/>
                </a:solidFill>
                <a:ea typeface="+mn-ea"/>
              </a:rPr>
              <a:t> </a:t>
            </a:r>
            <a:r>
              <a:rPr sz="950" kern="1200" spc="43" dirty="0">
                <a:solidFill>
                  <a:prstClr val="black"/>
                </a:solidFill>
                <a:ea typeface="+mn-ea"/>
              </a:rPr>
              <a:t>How</a:t>
            </a:r>
            <a:r>
              <a:rPr sz="950" kern="1200" spc="-10" dirty="0">
                <a:solidFill>
                  <a:prstClr val="black"/>
                </a:solidFill>
                <a:ea typeface="+mn-ea"/>
              </a:rPr>
              <a:t> </a:t>
            </a:r>
            <a:r>
              <a:rPr sz="950" kern="1200" spc="30" dirty="0">
                <a:solidFill>
                  <a:prstClr val="black"/>
                </a:solidFill>
                <a:ea typeface="+mn-ea"/>
              </a:rPr>
              <a:t>can</a:t>
            </a:r>
            <a:r>
              <a:rPr sz="950" kern="1200" spc="-10" dirty="0">
                <a:solidFill>
                  <a:prstClr val="black"/>
                </a:solidFill>
                <a:ea typeface="+mn-ea"/>
              </a:rPr>
              <a:t> </a:t>
            </a:r>
            <a:r>
              <a:rPr sz="950" kern="1200" spc="50" dirty="0">
                <a:solidFill>
                  <a:prstClr val="black"/>
                </a:solidFill>
                <a:ea typeface="+mn-ea"/>
              </a:rPr>
              <a:t>this</a:t>
            </a:r>
            <a:r>
              <a:rPr sz="950" kern="1200" spc="-13" dirty="0">
                <a:solidFill>
                  <a:prstClr val="black"/>
                </a:solidFill>
                <a:ea typeface="+mn-ea"/>
              </a:rPr>
              <a:t> </a:t>
            </a:r>
            <a:r>
              <a:rPr sz="950" kern="1200" dirty="0">
                <a:solidFill>
                  <a:prstClr val="black"/>
                </a:solidFill>
                <a:ea typeface="+mn-ea"/>
              </a:rPr>
              <a:t>be?</a:t>
            </a:r>
            <a:r>
              <a:rPr sz="950" kern="1200" spc="-10" dirty="0">
                <a:solidFill>
                  <a:prstClr val="black"/>
                </a:solidFill>
                <a:ea typeface="+mn-ea"/>
              </a:rPr>
              <a:t> </a:t>
            </a:r>
            <a:r>
              <a:rPr sz="950" kern="1200" dirty="0">
                <a:solidFill>
                  <a:prstClr val="black"/>
                </a:solidFill>
                <a:ea typeface="+mn-ea"/>
              </a:rPr>
              <a:t>Explain</a:t>
            </a:r>
            <a:r>
              <a:rPr sz="950" kern="1200" spc="-13" dirty="0">
                <a:solidFill>
                  <a:prstClr val="black"/>
                </a:solidFill>
                <a:ea typeface="+mn-ea"/>
              </a:rPr>
              <a:t> </a:t>
            </a:r>
            <a:r>
              <a:rPr sz="950" kern="1200" spc="53" dirty="0">
                <a:solidFill>
                  <a:prstClr val="black"/>
                </a:solidFill>
                <a:ea typeface="+mn-ea"/>
              </a:rPr>
              <a:t>why</a:t>
            </a:r>
            <a:r>
              <a:rPr sz="950" kern="1200" spc="-10" dirty="0">
                <a:solidFill>
                  <a:prstClr val="black"/>
                </a:solidFill>
                <a:ea typeface="+mn-ea"/>
              </a:rPr>
              <a:t> </a:t>
            </a:r>
            <a:r>
              <a:rPr sz="950" kern="1200" spc="50" dirty="0">
                <a:solidFill>
                  <a:prstClr val="black"/>
                </a:solidFill>
                <a:ea typeface="+mn-ea"/>
              </a:rPr>
              <a:t>you</a:t>
            </a:r>
            <a:r>
              <a:rPr sz="950" kern="1200" spc="-10" dirty="0">
                <a:solidFill>
                  <a:prstClr val="black"/>
                </a:solidFill>
                <a:ea typeface="+mn-ea"/>
              </a:rPr>
              <a:t> </a:t>
            </a:r>
            <a:r>
              <a:rPr sz="950" kern="1200" spc="30" dirty="0">
                <a:solidFill>
                  <a:prstClr val="black"/>
                </a:solidFill>
                <a:ea typeface="+mn-ea"/>
              </a:rPr>
              <a:t>used</a:t>
            </a:r>
            <a:r>
              <a:rPr sz="950" kern="1200" spc="-13" dirty="0">
                <a:solidFill>
                  <a:prstClr val="black"/>
                </a:solidFill>
                <a:ea typeface="+mn-ea"/>
              </a:rPr>
              <a:t> </a:t>
            </a:r>
            <a:r>
              <a:rPr sz="950" kern="1200" spc="40" dirty="0">
                <a:solidFill>
                  <a:prstClr val="black"/>
                </a:solidFill>
                <a:ea typeface="+mn-ea"/>
              </a:rPr>
              <a:t>this </a:t>
            </a:r>
            <a:r>
              <a:rPr sz="950" kern="1200" spc="23" dirty="0">
                <a:solidFill>
                  <a:prstClr val="black"/>
                </a:solidFill>
                <a:ea typeface="+mn-ea"/>
              </a:rPr>
              <a:t>reference?</a:t>
            </a:r>
            <a:endParaRPr sz="950" kern="1200">
              <a:solidFill>
                <a:prstClr val="black"/>
              </a:solidFill>
              <a:ea typeface="+mn-ea"/>
            </a:endParaRPr>
          </a:p>
          <a:p>
            <a:pPr defTabSz="685800">
              <a:buClrTx/>
            </a:pPr>
            <a:endParaRPr sz="950" kern="1200">
              <a:solidFill>
                <a:prstClr val="black"/>
              </a:solidFill>
              <a:ea typeface="+mn-ea"/>
            </a:endParaRPr>
          </a:p>
          <a:p>
            <a:pPr defTabSz="685800">
              <a:spcBef>
                <a:spcPts val="440"/>
              </a:spcBef>
              <a:buClrTx/>
            </a:pPr>
            <a:endParaRPr sz="950" kern="1200">
              <a:solidFill>
                <a:prstClr val="black"/>
              </a:solidFill>
              <a:ea typeface="+mn-ea"/>
            </a:endParaRPr>
          </a:p>
          <a:p>
            <a:pPr marL="6350" marR="2540" defTabSz="685800">
              <a:lnSpc>
                <a:spcPct val="115100"/>
              </a:lnSpc>
              <a:buClrTx/>
            </a:pPr>
            <a:r>
              <a:rPr sz="950" kern="1200" spc="-60" dirty="0">
                <a:solidFill>
                  <a:prstClr val="black"/>
                </a:solidFill>
                <a:latin typeface="Arial Black"/>
                <a:ea typeface="+mn-ea"/>
                <a:cs typeface="Arial Black"/>
              </a:rPr>
              <a:t>Claude</a:t>
            </a:r>
            <a:r>
              <a:rPr sz="950" kern="1200" spc="-77" dirty="0">
                <a:solidFill>
                  <a:prstClr val="black"/>
                </a:solidFill>
                <a:latin typeface="Arial Black"/>
                <a:ea typeface="+mn-ea"/>
                <a:cs typeface="Arial Black"/>
              </a:rPr>
              <a:t> </a:t>
            </a:r>
            <a:r>
              <a:rPr sz="950" kern="1200" spc="-45" dirty="0">
                <a:solidFill>
                  <a:prstClr val="black"/>
                </a:solidFill>
                <a:latin typeface="Arial Black"/>
                <a:ea typeface="+mn-ea"/>
                <a:cs typeface="Arial Black"/>
              </a:rPr>
              <a:t>3</a:t>
            </a:r>
            <a:r>
              <a:rPr sz="950" kern="1200" spc="-45" dirty="0">
                <a:solidFill>
                  <a:prstClr val="black"/>
                </a:solidFill>
                <a:ea typeface="+mn-ea"/>
              </a:rPr>
              <a:t>:</a:t>
            </a:r>
            <a:r>
              <a:rPr sz="950" kern="1200" spc="-15" dirty="0">
                <a:solidFill>
                  <a:prstClr val="black"/>
                </a:solidFill>
                <a:ea typeface="+mn-ea"/>
              </a:rPr>
              <a:t> </a:t>
            </a:r>
            <a:r>
              <a:rPr sz="950" kern="1200" dirty="0">
                <a:solidFill>
                  <a:prstClr val="black"/>
                </a:solidFill>
                <a:ea typeface="+mn-ea"/>
              </a:rPr>
              <a:t>You're</a:t>
            </a:r>
            <a:r>
              <a:rPr sz="950" kern="1200" spc="-15" dirty="0">
                <a:solidFill>
                  <a:prstClr val="black"/>
                </a:solidFill>
                <a:ea typeface="+mn-ea"/>
              </a:rPr>
              <a:t> </a:t>
            </a:r>
            <a:r>
              <a:rPr sz="950" kern="1200" spc="45" dirty="0">
                <a:solidFill>
                  <a:prstClr val="black"/>
                </a:solidFill>
                <a:ea typeface="+mn-ea"/>
              </a:rPr>
              <a:t>absolutely</a:t>
            </a:r>
            <a:r>
              <a:rPr sz="950" kern="1200" spc="-15" dirty="0">
                <a:solidFill>
                  <a:prstClr val="black"/>
                </a:solidFill>
                <a:ea typeface="+mn-ea"/>
              </a:rPr>
              <a:t> </a:t>
            </a:r>
            <a:r>
              <a:rPr sz="950" kern="1200" spc="45" dirty="0">
                <a:solidFill>
                  <a:prstClr val="black"/>
                </a:solidFill>
                <a:ea typeface="+mn-ea"/>
              </a:rPr>
              <a:t>right,</a:t>
            </a:r>
            <a:r>
              <a:rPr sz="950" kern="1200" spc="-13" dirty="0">
                <a:solidFill>
                  <a:prstClr val="black"/>
                </a:solidFill>
                <a:ea typeface="+mn-ea"/>
              </a:rPr>
              <a:t> </a:t>
            </a:r>
            <a:r>
              <a:rPr sz="950" kern="1200" spc="62" dirty="0">
                <a:solidFill>
                  <a:prstClr val="black"/>
                </a:solidFill>
                <a:ea typeface="+mn-ea"/>
              </a:rPr>
              <a:t>my</a:t>
            </a:r>
            <a:r>
              <a:rPr sz="950" kern="1200" spc="-15" dirty="0">
                <a:solidFill>
                  <a:prstClr val="black"/>
                </a:solidFill>
                <a:ea typeface="+mn-ea"/>
              </a:rPr>
              <a:t> </a:t>
            </a:r>
            <a:r>
              <a:rPr sz="950" kern="1200" spc="43" dirty="0">
                <a:solidFill>
                  <a:prstClr val="black"/>
                </a:solidFill>
                <a:ea typeface="+mn-ea"/>
              </a:rPr>
              <a:t>inclusion</a:t>
            </a:r>
            <a:r>
              <a:rPr sz="950" kern="1200" spc="-15" dirty="0">
                <a:solidFill>
                  <a:prstClr val="black"/>
                </a:solidFill>
                <a:ea typeface="+mn-ea"/>
              </a:rPr>
              <a:t> </a:t>
            </a:r>
            <a:r>
              <a:rPr sz="950" kern="1200" spc="75" dirty="0">
                <a:solidFill>
                  <a:prstClr val="black"/>
                </a:solidFill>
                <a:ea typeface="+mn-ea"/>
              </a:rPr>
              <a:t>of</a:t>
            </a:r>
            <a:r>
              <a:rPr sz="950" kern="1200" spc="-13" dirty="0">
                <a:solidFill>
                  <a:prstClr val="black"/>
                </a:solidFill>
                <a:ea typeface="+mn-ea"/>
              </a:rPr>
              <a:t> </a:t>
            </a:r>
            <a:r>
              <a:rPr sz="950" kern="1200" spc="30" dirty="0">
                <a:solidFill>
                  <a:prstClr val="black"/>
                </a:solidFill>
                <a:ea typeface="+mn-ea"/>
              </a:rPr>
              <a:t>Steven</a:t>
            </a:r>
            <a:r>
              <a:rPr sz="950" kern="1200" spc="-15" dirty="0">
                <a:solidFill>
                  <a:prstClr val="black"/>
                </a:solidFill>
                <a:ea typeface="+mn-ea"/>
              </a:rPr>
              <a:t> </a:t>
            </a:r>
            <a:r>
              <a:rPr sz="950" kern="1200" spc="17" dirty="0">
                <a:solidFill>
                  <a:prstClr val="black"/>
                </a:solidFill>
                <a:ea typeface="+mn-ea"/>
              </a:rPr>
              <a:t>Shaviro's </a:t>
            </a:r>
            <a:r>
              <a:rPr sz="950" kern="1200" dirty="0">
                <a:solidFill>
                  <a:prstClr val="black"/>
                </a:solidFill>
                <a:ea typeface="+mn-ea"/>
              </a:rPr>
              <a:t>The</a:t>
            </a:r>
            <a:r>
              <a:rPr sz="950" kern="1200" spc="-17" dirty="0">
                <a:solidFill>
                  <a:prstClr val="black"/>
                </a:solidFill>
                <a:ea typeface="+mn-ea"/>
              </a:rPr>
              <a:t> </a:t>
            </a:r>
            <a:r>
              <a:rPr sz="950" kern="1200" spc="28" dirty="0">
                <a:solidFill>
                  <a:prstClr val="black"/>
                </a:solidFill>
                <a:ea typeface="+mn-ea"/>
              </a:rPr>
              <a:t>Universe</a:t>
            </a:r>
            <a:r>
              <a:rPr sz="950" kern="1200" spc="-17" dirty="0">
                <a:solidFill>
                  <a:prstClr val="black"/>
                </a:solidFill>
                <a:ea typeface="+mn-ea"/>
              </a:rPr>
              <a:t> </a:t>
            </a:r>
            <a:r>
              <a:rPr sz="950" kern="1200" spc="75" dirty="0">
                <a:solidFill>
                  <a:prstClr val="black"/>
                </a:solidFill>
                <a:ea typeface="+mn-ea"/>
              </a:rPr>
              <a:t>of</a:t>
            </a:r>
            <a:r>
              <a:rPr sz="950" kern="1200" spc="-15"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dirty="0">
                <a:solidFill>
                  <a:prstClr val="black"/>
                </a:solidFill>
                <a:ea typeface="+mn-ea"/>
              </a:rPr>
              <a:t>as</a:t>
            </a:r>
            <a:r>
              <a:rPr sz="950" kern="1200" spc="-15" dirty="0">
                <a:solidFill>
                  <a:prstClr val="black"/>
                </a:solidFill>
                <a:ea typeface="+mn-ea"/>
              </a:rPr>
              <a:t> </a:t>
            </a:r>
            <a:r>
              <a:rPr sz="950" kern="1200" dirty="0">
                <a:solidFill>
                  <a:prstClr val="black"/>
                </a:solidFill>
                <a:ea typeface="+mn-ea"/>
              </a:rPr>
              <a:t>a</a:t>
            </a:r>
            <a:r>
              <a:rPr sz="950" kern="1200" spc="-17" dirty="0">
                <a:solidFill>
                  <a:prstClr val="black"/>
                </a:solidFill>
                <a:ea typeface="+mn-ea"/>
              </a:rPr>
              <a:t> </a:t>
            </a:r>
            <a:r>
              <a:rPr sz="950" kern="1200" spc="38" dirty="0">
                <a:solidFill>
                  <a:prstClr val="black"/>
                </a:solidFill>
                <a:ea typeface="+mn-ea"/>
              </a:rPr>
              <a:t>reference</a:t>
            </a:r>
            <a:r>
              <a:rPr sz="950" kern="1200" spc="-15"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spc="28" dirty="0">
                <a:solidFill>
                  <a:prstClr val="black"/>
                </a:solidFill>
                <a:ea typeface="+mn-ea"/>
              </a:rPr>
              <a:t>mistaken,</a:t>
            </a:r>
            <a:r>
              <a:rPr sz="950" kern="1200" spc="-15" dirty="0">
                <a:solidFill>
                  <a:prstClr val="black"/>
                </a:solidFill>
                <a:ea typeface="+mn-ea"/>
              </a:rPr>
              <a:t> </a:t>
            </a:r>
            <a:r>
              <a:rPr sz="950" kern="1200" spc="28" dirty="0">
                <a:solidFill>
                  <a:prstClr val="black"/>
                </a:solidFill>
                <a:ea typeface="+mn-ea"/>
              </a:rPr>
              <a:t>since</a:t>
            </a:r>
            <a:r>
              <a:rPr sz="950" kern="1200" spc="-17" dirty="0">
                <a:solidFill>
                  <a:prstClr val="black"/>
                </a:solidFill>
                <a:ea typeface="+mn-ea"/>
              </a:rPr>
              <a:t> </a:t>
            </a:r>
            <a:r>
              <a:rPr sz="950" kern="1200" spc="70" dirty="0">
                <a:solidFill>
                  <a:prstClr val="black"/>
                </a:solidFill>
                <a:ea typeface="+mn-ea"/>
              </a:rPr>
              <a:t>that</a:t>
            </a:r>
            <a:r>
              <a:rPr sz="950" kern="1200" spc="-15" dirty="0">
                <a:solidFill>
                  <a:prstClr val="black"/>
                </a:solidFill>
                <a:ea typeface="+mn-ea"/>
              </a:rPr>
              <a:t> </a:t>
            </a:r>
            <a:r>
              <a:rPr sz="950" kern="1200" spc="32" dirty="0">
                <a:solidFill>
                  <a:prstClr val="black"/>
                </a:solidFill>
                <a:ea typeface="+mn-ea"/>
              </a:rPr>
              <a:t>book </a:t>
            </a:r>
            <a:r>
              <a:rPr sz="950" kern="1200" dirty="0">
                <a:solidFill>
                  <a:prstClr val="black"/>
                </a:solidFill>
                <a:ea typeface="+mn-ea"/>
              </a:rPr>
              <a:t>was</a:t>
            </a:r>
            <a:r>
              <a:rPr sz="950" kern="1200" spc="-20" dirty="0">
                <a:solidFill>
                  <a:prstClr val="black"/>
                </a:solidFill>
                <a:ea typeface="+mn-ea"/>
              </a:rPr>
              <a:t> </a:t>
            </a:r>
            <a:r>
              <a:rPr sz="950" kern="1200" spc="45" dirty="0">
                <a:solidFill>
                  <a:prstClr val="black"/>
                </a:solidFill>
                <a:ea typeface="+mn-ea"/>
              </a:rPr>
              <a:t>published</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28" dirty="0">
                <a:solidFill>
                  <a:prstClr val="black"/>
                </a:solidFill>
                <a:ea typeface="+mn-ea"/>
              </a:rPr>
              <a:t>2014</a:t>
            </a:r>
            <a:r>
              <a:rPr sz="950" kern="1200" spc="-17" dirty="0">
                <a:solidFill>
                  <a:prstClr val="black"/>
                </a:solidFill>
                <a:ea typeface="+mn-ea"/>
              </a:rPr>
              <a:t> </a:t>
            </a:r>
            <a:r>
              <a:rPr sz="950" kern="1200" spc="38" dirty="0">
                <a:solidFill>
                  <a:prstClr val="black"/>
                </a:solidFill>
                <a:ea typeface="+mn-ea"/>
              </a:rPr>
              <a:t>and</a:t>
            </a:r>
            <a:r>
              <a:rPr sz="950" kern="1200" spc="-17" dirty="0">
                <a:solidFill>
                  <a:prstClr val="black"/>
                </a:solidFill>
                <a:ea typeface="+mn-ea"/>
              </a:rPr>
              <a:t> </a:t>
            </a:r>
            <a:r>
              <a:rPr sz="950" kern="1200" spc="60" dirty="0">
                <a:solidFill>
                  <a:prstClr val="black"/>
                </a:solidFill>
                <a:ea typeface="+mn-ea"/>
              </a:rPr>
              <a:t>the</a:t>
            </a:r>
            <a:r>
              <a:rPr sz="950" kern="1200" spc="-17" dirty="0">
                <a:solidFill>
                  <a:prstClr val="black"/>
                </a:solidFill>
                <a:ea typeface="+mn-ea"/>
              </a:rPr>
              <a:t> </a:t>
            </a:r>
            <a:r>
              <a:rPr sz="950" kern="1200" spc="30" dirty="0">
                <a:solidFill>
                  <a:prstClr val="black"/>
                </a:solidFill>
                <a:ea typeface="+mn-ea"/>
              </a:rPr>
              <a:t>Poor</a:t>
            </a:r>
            <a:r>
              <a:rPr sz="950" kern="1200" spc="-20" dirty="0">
                <a:solidFill>
                  <a:prstClr val="black"/>
                </a:solidFill>
                <a:ea typeface="+mn-ea"/>
              </a:rPr>
              <a:t> </a:t>
            </a:r>
            <a:r>
              <a:rPr sz="950" kern="1200" dirty="0">
                <a:solidFill>
                  <a:prstClr val="black"/>
                </a:solidFill>
                <a:ea typeface="+mn-ea"/>
              </a:rPr>
              <a:t>Things</a:t>
            </a:r>
            <a:r>
              <a:rPr sz="950" kern="1200" spc="-17" dirty="0">
                <a:solidFill>
                  <a:prstClr val="black"/>
                </a:solidFill>
                <a:ea typeface="+mn-ea"/>
              </a:rPr>
              <a:t> </a:t>
            </a:r>
            <a:r>
              <a:rPr sz="950" kern="1200" spc="68" dirty="0">
                <a:solidFill>
                  <a:prstClr val="black"/>
                </a:solidFill>
                <a:ea typeface="+mn-ea"/>
              </a:rPr>
              <a:t>film</a:t>
            </a:r>
            <a:r>
              <a:rPr sz="950" kern="1200" spc="-17" dirty="0">
                <a:solidFill>
                  <a:prstClr val="black"/>
                </a:solidFill>
                <a:ea typeface="+mn-ea"/>
              </a:rPr>
              <a:t> </a:t>
            </a:r>
            <a:r>
              <a:rPr sz="950" kern="1200" spc="30" dirty="0">
                <a:solidFill>
                  <a:prstClr val="black"/>
                </a:solidFill>
                <a:ea typeface="+mn-ea"/>
              </a:rPr>
              <a:t>came</a:t>
            </a:r>
            <a:r>
              <a:rPr sz="950" kern="1200" spc="-17" dirty="0">
                <a:solidFill>
                  <a:prstClr val="black"/>
                </a:solidFill>
                <a:ea typeface="+mn-ea"/>
              </a:rPr>
              <a:t> </a:t>
            </a:r>
            <a:r>
              <a:rPr sz="950" kern="1200" spc="73" dirty="0">
                <a:solidFill>
                  <a:prstClr val="black"/>
                </a:solidFill>
                <a:ea typeface="+mn-ea"/>
              </a:rPr>
              <a:t>out</a:t>
            </a:r>
            <a:r>
              <a:rPr sz="950" kern="1200" spc="-17" dirty="0">
                <a:solidFill>
                  <a:prstClr val="black"/>
                </a:solidFill>
                <a:ea typeface="+mn-ea"/>
              </a:rPr>
              <a:t> </a:t>
            </a:r>
            <a:r>
              <a:rPr sz="950" kern="1200" spc="45" dirty="0">
                <a:solidFill>
                  <a:prstClr val="black"/>
                </a:solidFill>
                <a:ea typeface="+mn-ea"/>
              </a:rPr>
              <a:t>in</a:t>
            </a:r>
            <a:r>
              <a:rPr sz="950" kern="1200" spc="-17" dirty="0">
                <a:solidFill>
                  <a:prstClr val="black"/>
                </a:solidFill>
                <a:ea typeface="+mn-ea"/>
              </a:rPr>
              <a:t> </a:t>
            </a:r>
            <a:r>
              <a:rPr sz="950" kern="1200" spc="17" dirty="0">
                <a:solidFill>
                  <a:prstClr val="black"/>
                </a:solidFill>
                <a:ea typeface="+mn-ea"/>
              </a:rPr>
              <a:t>2023 </a:t>
            </a:r>
            <a:r>
              <a:rPr sz="950" kern="1200" spc="38" dirty="0">
                <a:solidFill>
                  <a:prstClr val="black"/>
                </a:solidFill>
                <a:ea typeface="+mn-ea"/>
              </a:rPr>
              <a:t>according</a:t>
            </a:r>
            <a:r>
              <a:rPr sz="950" kern="1200" spc="-28" dirty="0">
                <a:solidFill>
                  <a:prstClr val="black"/>
                </a:solidFill>
                <a:ea typeface="+mn-ea"/>
              </a:rPr>
              <a:t> </a:t>
            </a:r>
            <a:r>
              <a:rPr sz="950" kern="1200" spc="85" dirty="0">
                <a:solidFill>
                  <a:prstClr val="black"/>
                </a:solidFill>
                <a:ea typeface="+mn-ea"/>
              </a:rPr>
              <a:t>to</a:t>
            </a:r>
            <a:r>
              <a:rPr sz="950" kern="1200" spc="-25" dirty="0">
                <a:solidFill>
                  <a:prstClr val="black"/>
                </a:solidFill>
                <a:ea typeface="+mn-ea"/>
              </a:rPr>
              <a:t> </a:t>
            </a:r>
            <a:r>
              <a:rPr sz="950" kern="1200" spc="60" dirty="0">
                <a:solidFill>
                  <a:prstClr val="black"/>
                </a:solidFill>
                <a:ea typeface="+mn-ea"/>
              </a:rPr>
              <a:t>the</a:t>
            </a:r>
            <a:r>
              <a:rPr sz="950" kern="1200" spc="-25" dirty="0">
                <a:solidFill>
                  <a:prstClr val="black"/>
                </a:solidFill>
                <a:ea typeface="+mn-ea"/>
              </a:rPr>
              <a:t> </a:t>
            </a:r>
            <a:r>
              <a:rPr sz="950" kern="1200" spc="25" dirty="0">
                <a:solidFill>
                  <a:prstClr val="black"/>
                </a:solidFill>
                <a:ea typeface="+mn-ea"/>
              </a:rPr>
              <a:t>premise.</a:t>
            </a:r>
            <a:r>
              <a:rPr sz="950" kern="1200" spc="-25" dirty="0">
                <a:solidFill>
                  <a:prstClr val="black"/>
                </a:solidFill>
                <a:ea typeface="+mn-ea"/>
              </a:rPr>
              <a:t> </a:t>
            </a:r>
            <a:r>
              <a:rPr sz="950" kern="1200" dirty="0">
                <a:solidFill>
                  <a:prstClr val="black"/>
                </a:solidFill>
                <a:ea typeface="+mn-ea"/>
              </a:rPr>
              <a:t>I</a:t>
            </a:r>
            <a:r>
              <a:rPr sz="950" kern="1200" spc="-25" dirty="0">
                <a:solidFill>
                  <a:prstClr val="black"/>
                </a:solidFill>
                <a:ea typeface="+mn-ea"/>
              </a:rPr>
              <a:t> </a:t>
            </a:r>
            <a:r>
              <a:rPr sz="950" kern="1200" spc="45" dirty="0">
                <a:solidFill>
                  <a:prstClr val="black"/>
                </a:solidFill>
                <a:ea typeface="+mn-ea"/>
              </a:rPr>
              <a:t>should</a:t>
            </a:r>
            <a:r>
              <a:rPr sz="950" kern="1200" spc="-25" dirty="0">
                <a:solidFill>
                  <a:prstClr val="black"/>
                </a:solidFill>
                <a:ea typeface="+mn-ea"/>
              </a:rPr>
              <a:t> </a:t>
            </a:r>
            <a:r>
              <a:rPr sz="950" kern="1200" spc="75" dirty="0">
                <a:solidFill>
                  <a:prstClr val="black"/>
                </a:solidFill>
                <a:ea typeface="+mn-ea"/>
              </a:rPr>
              <a:t>not</a:t>
            </a:r>
            <a:r>
              <a:rPr sz="950" kern="1200" spc="-28" dirty="0">
                <a:solidFill>
                  <a:prstClr val="black"/>
                </a:solidFill>
                <a:ea typeface="+mn-ea"/>
              </a:rPr>
              <a:t> </a:t>
            </a:r>
            <a:r>
              <a:rPr sz="950" kern="1200" spc="25" dirty="0">
                <a:solidFill>
                  <a:prstClr val="black"/>
                </a:solidFill>
                <a:ea typeface="+mn-ea"/>
              </a:rPr>
              <a:t>have</a:t>
            </a:r>
            <a:r>
              <a:rPr sz="950" kern="1200" spc="-25" dirty="0">
                <a:solidFill>
                  <a:prstClr val="black"/>
                </a:solidFill>
                <a:ea typeface="+mn-ea"/>
              </a:rPr>
              <a:t> </a:t>
            </a:r>
            <a:r>
              <a:rPr sz="950" kern="1200" spc="57" dirty="0">
                <a:solidFill>
                  <a:prstClr val="black"/>
                </a:solidFill>
                <a:ea typeface="+mn-ea"/>
              </a:rPr>
              <a:t>cited</a:t>
            </a:r>
            <a:r>
              <a:rPr sz="950" kern="1200" spc="-25" dirty="0">
                <a:solidFill>
                  <a:prstClr val="black"/>
                </a:solidFill>
                <a:ea typeface="+mn-ea"/>
              </a:rPr>
              <a:t> </a:t>
            </a:r>
            <a:r>
              <a:rPr sz="950" kern="1200" dirty="0">
                <a:solidFill>
                  <a:prstClr val="black"/>
                </a:solidFill>
                <a:ea typeface="+mn-ea"/>
              </a:rPr>
              <a:t>a</a:t>
            </a:r>
            <a:r>
              <a:rPr sz="950" kern="1200" spc="-25" dirty="0">
                <a:solidFill>
                  <a:prstClr val="black"/>
                </a:solidFill>
                <a:ea typeface="+mn-ea"/>
              </a:rPr>
              <a:t> </a:t>
            </a:r>
            <a:r>
              <a:rPr sz="950" kern="1200" spc="32" dirty="0">
                <a:solidFill>
                  <a:prstClr val="black"/>
                </a:solidFill>
                <a:ea typeface="+mn-ea"/>
              </a:rPr>
              <a:t>secondary source</a:t>
            </a:r>
            <a:r>
              <a:rPr sz="950" kern="1200" spc="-15" dirty="0">
                <a:solidFill>
                  <a:prstClr val="black"/>
                </a:solidFill>
                <a:ea typeface="+mn-ea"/>
              </a:rPr>
              <a:t> </a:t>
            </a:r>
            <a:r>
              <a:rPr sz="950" kern="1200" dirty="0">
                <a:solidFill>
                  <a:prstClr val="black"/>
                </a:solidFill>
                <a:ea typeface="+mn-ea"/>
              </a:rPr>
              <a:t>analyzing</a:t>
            </a:r>
            <a:r>
              <a:rPr sz="950" kern="1200" spc="-15" dirty="0">
                <a:solidFill>
                  <a:prstClr val="black"/>
                </a:solidFill>
                <a:ea typeface="+mn-ea"/>
              </a:rPr>
              <a:t> </a:t>
            </a:r>
            <a:r>
              <a:rPr sz="950" kern="1200" dirty="0">
                <a:solidFill>
                  <a:prstClr val="black"/>
                </a:solidFill>
                <a:ea typeface="+mn-ea"/>
              </a:rPr>
              <a:t>a</a:t>
            </a:r>
            <a:r>
              <a:rPr sz="950" kern="1200" spc="-13" dirty="0">
                <a:solidFill>
                  <a:prstClr val="black"/>
                </a:solidFill>
                <a:ea typeface="+mn-ea"/>
              </a:rPr>
              <a:t> </a:t>
            </a:r>
            <a:r>
              <a:rPr sz="950" kern="1200" spc="68" dirty="0">
                <a:solidFill>
                  <a:prstClr val="black"/>
                </a:solidFill>
                <a:ea typeface="+mn-ea"/>
              </a:rPr>
              <a:t>film</a:t>
            </a:r>
            <a:r>
              <a:rPr sz="950" kern="1200" spc="-15" dirty="0">
                <a:solidFill>
                  <a:prstClr val="black"/>
                </a:solidFill>
                <a:ea typeface="+mn-ea"/>
              </a:rPr>
              <a:t> </a:t>
            </a:r>
            <a:r>
              <a:rPr sz="950" kern="1200" spc="70" dirty="0">
                <a:solidFill>
                  <a:prstClr val="black"/>
                </a:solidFill>
                <a:ea typeface="+mn-ea"/>
              </a:rPr>
              <a:t>that</a:t>
            </a:r>
            <a:r>
              <a:rPr sz="950" kern="1200" spc="-13" dirty="0">
                <a:solidFill>
                  <a:prstClr val="black"/>
                </a:solidFill>
                <a:ea typeface="+mn-ea"/>
              </a:rPr>
              <a:t> </a:t>
            </a:r>
            <a:r>
              <a:rPr sz="950" kern="1200" spc="38" dirty="0">
                <a:solidFill>
                  <a:prstClr val="black"/>
                </a:solidFill>
                <a:ea typeface="+mn-ea"/>
              </a:rPr>
              <a:t>had</a:t>
            </a:r>
            <a:r>
              <a:rPr sz="950" kern="1200" spc="-15" dirty="0">
                <a:solidFill>
                  <a:prstClr val="black"/>
                </a:solidFill>
                <a:ea typeface="+mn-ea"/>
              </a:rPr>
              <a:t> </a:t>
            </a:r>
            <a:r>
              <a:rPr sz="950" kern="1200" spc="75" dirty="0">
                <a:solidFill>
                  <a:prstClr val="black"/>
                </a:solidFill>
                <a:ea typeface="+mn-ea"/>
              </a:rPr>
              <a:t>not</a:t>
            </a:r>
            <a:r>
              <a:rPr sz="950" kern="1200" spc="-15" dirty="0">
                <a:solidFill>
                  <a:prstClr val="black"/>
                </a:solidFill>
                <a:ea typeface="+mn-ea"/>
              </a:rPr>
              <a:t> </a:t>
            </a:r>
            <a:r>
              <a:rPr sz="950" kern="1200" spc="60" dirty="0">
                <a:solidFill>
                  <a:prstClr val="black"/>
                </a:solidFill>
                <a:ea typeface="+mn-ea"/>
              </a:rPr>
              <a:t>yet</a:t>
            </a:r>
            <a:r>
              <a:rPr sz="950" kern="1200" spc="-13" dirty="0">
                <a:solidFill>
                  <a:prstClr val="black"/>
                </a:solidFill>
                <a:ea typeface="+mn-ea"/>
              </a:rPr>
              <a:t> </a:t>
            </a:r>
            <a:r>
              <a:rPr sz="950" kern="1200" spc="35" dirty="0">
                <a:solidFill>
                  <a:prstClr val="black"/>
                </a:solidFill>
                <a:ea typeface="+mn-ea"/>
              </a:rPr>
              <a:t>been</a:t>
            </a:r>
            <a:r>
              <a:rPr sz="950" kern="1200" spc="-15" dirty="0">
                <a:solidFill>
                  <a:prstClr val="black"/>
                </a:solidFill>
                <a:ea typeface="+mn-ea"/>
              </a:rPr>
              <a:t> </a:t>
            </a:r>
            <a:r>
              <a:rPr sz="950" kern="1200" spc="35" dirty="0">
                <a:solidFill>
                  <a:prstClr val="black"/>
                </a:solidFill>
                <a:ea typeface="+mn-ea"/>
              </a:rPr>
              <a:t>made</a:t>
            </a:r>
            <a:r>
              <a:rPr sz="950" kern="1200" spc="-13" dirty="0">
                <a:solidFill>
                  <a:prstClr val="black"/>
                </a:solidFill>
                <a:ea typeface="+mn-ea"/>
              </a:rPr>
              <a:t> </a:t>
            </a:r>
            <a:r>
              <a:rPr sz="950" kern="1200" spc="55" dirty="0">
                <a:solidFill>
                  <a:prstClr val="black"/>
                </a:solidFill>
                <a:ea typeface="+mn-ea"/>
              </a:rPr>
              <a:t>at</a:t>
            </a:r>
            <a:r>
              <a:rPr sz="950" kern="1200" spc="-15" dirty="0">
                <a:solidFill>
                  <a:prstClr val="black"/>
                </a:solidFill>
                <a:ea typeface="+mn-ea"/>
              </a:rPr>
              <a:t> </a:t>
            </a:r>
            <a:r>
              <a:rPr sz="950" kern="1200" spc="60" dirty="0">
                <a:solidFill>
                  <a:prstClr val="black"/>
                </a:solidFill>
                <a:ea typeface="+mn-ea"/>
              </a:rPr>
              <a:t>the</a:t>
            </a:r>
            <a:r>
              <a:rPr sz="950" kern="1200" spc="-13" dirty="0">
                <a:solidFill>
                  <a:prstClr val="black"/>
                </a:solidFill>
                <a:ea typeface="+mn-ea"/>
              </a:rPr>
              <a:t> </a:t>
            </a:r>
            <a:r>
              <a:rPr sz="950" kern="1200" spc="60" dirty="0">
                <a:solidFill>
                  <a:prstClr val="black"/>
                </a:solidFill>
                <a:ea typeface="+mn-ea"/>
              </a:rPr>
              <a:t>time</a:t>
            </a:r>
            <a:r>
              <a:rPr sz="950" kern="1200" spc="-15" dirty="0">
                <a:solidFill>
                  <a:prstClr val="black"/>
                </a:solidFill>
                <a:ea typeface="+mn-ea"/>
              </a:rPr>
              <a:t> </a:t>
            </a:r>
            <a:r>
              <a:rPr sz="950" kern="1200" spc="62" dirty="0">
                <a:solidFill>
                  <a:prstClr val="black"/>
                </a:solidFill>
                <a:ea typeface="+mn-ea"/>
              </a:rPr>
              <a:t>of </a:t>
            </a:r>
            <a:r>
              <a:rPr sz="950" kern="1200" spc="47" dirty="0">
                <a:solidFill>
                  <a:prstClr val="black"/>
                </a:solidFill>
                <a:ea typeface="+mn-ea"/>
              </a:rPr>
              <a:t>publication.</a:t>
            </a:r>
            <a:r>
              <a:rPr sz="950" kern="1200" spc="-17" dirty="0">
                <a:solidFill>
                  <a:prstClr val="black"/>
                </a:solidFill>
                <a:ea typeface="+mn-ea"/>
              </a:rPr>
              <a:t> </a:t>
            </a:r>
            <a:r>
              <a:rPr sz="950" kern="1200" spc="32" dirty="0">
                <a:solidFill>
                  <a:prstClr val="black"/>
                </a:solidFill>
                <a:ea typeface="+mn-ea"/>
              </a:rPr>
              <a:t>That</a:t>
            </a:r>
            <a:r>
              <a:rPr sz="950" kern="1200" spc="-17" dirty="0">
                <a:solidFill>
                  <a:prstClr val="black"/>
                </a:solidFill>
                <a:ea typeface="+mn-ea"/>
              </a:rPr>
              <a:t> </a:t>
            </a:r>
            <a:r>
              <a:rPr sz="950" kern="1200" dirty="0">
                <a:solidFill>
                  <a:prstClr val="black"/>
                </a:solidFill>
                <a:ea typeface="+mn-ea"/>
              </a:rPr>
              <a:t>was</a:t>
            </a:r>
            <a:r>
              <a:rPr sz="950" kern="1200" spc="-17" dirty="0">
                <a:solidFill>
                  <a:prstClr val="black"/>
                </a:solidFill>
                <a:ea typeface="+mn-ea"/>
              </a:rPr>
              <a:t> </a:t>
            </a:r>
            <a:r>
              <a:rPr sz="950" kern="1200" dirty="0">
                <a:solidFill>
                  <a:prstClr val="black"/>
                </a:solidFill>
                <a:ea typeface="+mn-ea"/>
              </a:rPr>
              <a:t>an</a:t>
            </a:r>
            <a:r>
              <a:rPr sz="950" kern="1200" spc="-17" dirty="0">
                <a:solidFill>
                  <a:prstClr val="black"/>
                </a:solidFill>
                <a:ea typeface="+mn-ea"/>
              </a:rPr>
              <a:t> </a:t>
            </a:r>
            <a:r>
              <a:rPr sz="950" kern="1200" spc="40" dirty="0">
                <a:solidFill>
                  <a:prstClr val="black"/>
                </a:solidFill>
                <a:ea typeface="+mn-ea"/>
              </a:rPr>
              <a:t>oversight</a:t>
            </a:r>
            <a:r>
              <a:rPr sz="950" kern="1200" spc="-15" dirty="0">
                <a:solidFill>
                  <a:prstClr val="black"/>
                </a:solidFill>
                <a:ea typeface="+mn-ea"/>
              </a:rPr>
              <a:t> </a:t>
            </a:r>
            <a:r>
              <a:rPr sz="950" kern="1200" spc="50" dirty="0">
                <a:solidFill>
                  <a:prstClr val="black"/>
                </a:solidFill>
                <a:ea typeface="+mn-ea"/>
              </a:rPr>
              <a:t>on</a:t>
            </a:r>
            <a:r>
              <a:rPr sz="950" kern="1200" spc="-17" dirty="0">
                <a:solidFill>
                  <a:prstClr val="black"/>
                </a:solidFill>
                <a:ea typeface="+mn-ea"/>
              </a:rPr>
              <a:t> </a:t>
            </a:r>
            <a:r>
              <a:rPr sz="950" kern="1200" spc="62" dirty="0">
                <a:solidFill>
                  <a:prstClr val="black"/>
                </a:solidFill>
                <a:ea typeface="+mn-ea"/>
              </a:rPr>
              <a:t>my</a:t>
            </a:r>
            <a:r>
              <a:rPr sz="950" kern="1200" spc="-17" dirty="0">
                <a:solidFill>
                  <a:prstClr val="black"/>
                </a:solidFill>
                <a:ea typeface="+mn-ea"/>
              </a:rPr>
              <a:t> </a:t>
            </a:r>
            <a:r>
              <a:rPr sz="950" kern="1200" spc="47" dirty="0">
                <a:solidFill>
                  <a:prstClr val="black"/>
                </a:solidFill>
                <a:ea typeface="+mn-ea"/>
              </a:rPr>
              <a:t>part.</a:t>
            </a:r>
            <a:endParaRPr sz="950" kern="1200">
              <a:solidFill>
                <a:prstClr val="black"/>
              </a:solidFill>
              <a:ea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87367" y="965852"/>
            <a:ext cx="3833812" cy="2624137"/>
          </a:xfrm>
          <a:prstGeom prst="rect">
            <a:avLst/>
          </a:prstGeom>
        </p:spPr>
      </p:pic>
      <p:pic>
        <p:nvPicPr>
          <p:cNvPr id="3" name="object 3"/>
          <p:cNvPicPr/>
          <p:nvPr/>
        </p:nvPicPr>
        <p:blipFill>
          <a:blip r:embed="rId3" cstate="print"/>
          <a:stretch>
            <a:fillRect/>
          </a:stretch>
        </p:blipFill>
        <p:spPr>
          <a:xfrm>
            <a:off x="4987367" y="3677705"/>
            <a:ext cx="2605087" cy="1465795"/>
          </a:xfrm>
          <a:prstGeom prst="rect">
            <a:avLst/>
          </a:prstGeom>
        </p:spPr>
      </p:pic>
      <p:sp>
        <p:nvSpPr>
          <p:cNvPr id="4" name="object 4"/>
          <p:cNvSpPr txBox="1">
            <a:spLocks noGrp="1"/>
          </p:cNvSpPr>
          <p:nvPr>
            <p:ph type="title"/>
          </p:nvPr>
        </p:nvSpPr>
        <p:spPr>
          <a:xfrm>
            <a:off x="426824" y="341733"/>
            <a:ext cx="7953692" cy="521746"/>
          </a:xfrm>
          <a:prstGeom prst="rect">
            <a:avLst/>
          </a:prstGeom>
        </p:spPr>
        <p:txBody>
          <a:bodyPr vert="horz" wrap="square" lIns="0" tIns="6350" rIns="0" bIns="0" rtlCol="0" anchor="ctr">
            <a:spAutoFit/>
          </a:bodyPr>
          <a:lstStyle/>
          <a:p>
            <a:pPr marL="2239439" marR="2540" indent="-2233407">
              <a:lnSpc>
                <a:spcPct val="114599"/>
              </a:lnSpc>
              <a:spcBef>
                <a:spcPts val="50"/>
              </a:spcBef>
            </a:pPr>
            <a:r>
              <a:rPr sz="1500" spc="65" dirty="0">
                <a:solidFill>
                  <a:srgbClr val="000000"/>
                </a:solidFill>
              </a:rPr>
              <a:t>Hypothetical</a:t>
            </a:r>
            <a:r>
              <a:rPr sz="1500" spc="-5" dirty="0">
                <a:solidFill>
                  <a:srgbClr val="000000"/>
                </a:solidFill>
              </a:rPr>
              <a:t> </a:t>
            </a:r>
            <a:r>
              <a:rPr sz="1500" spc="75" dirty="0">
                <a:solidFill>
                  <a:srgbClr val="000000"/>
                </a:solidFill>
              </a:rPr>
              <a:t>Sources</a:t>
            </a:r>
            <a:r>
              <a:rPr sz="1500" spc="-2" dirty="0">
                <a:solidFill>
                  <a:srgbClr val="000000"/>
                </a:solidFill>
              </a:rPr>
              <a:t> </a:t>
            </a:r>
            <a:r>
              <a:rPr sz="1500" spc="195" dirty="0">
                <a:solidFill>
                  <a:srgbClr val="000000"/>
                </a:solidFill>
              </a:rPr>
              <a:t>MBA</a:t>
            </a:r>
            <a:r>
              <a:rPr sz="1500" spc="-2" dirty="0">
                <a:solidFill>
                  <a:srgbClr val="000000"/>
                </a:solidFill>
              </a:rPr>
              <a:t> </a:t>
            </a:r>
            <a:r>
              <a:rPr sz="1500" spc="53" dirty="0">
                <a:solidFill>
                  <a:srgbClr val="000000"/>
                </a:solidFill>
              </a:rPr>
              <a:t>Finance</a:t>
            </a:r>
            <a:r>
              <a:rPr sz="1500" spc="-2" dirty="0">
                <a:solidFill>
                  <a:srgbClr val="000000"/>
                </a:solidFill>
              </a:rPr>
              <a:t> </a:t>
            </a:r>
            <a:r>
              <a:rPr sz="1500" spc="88" dirty="0">
                <a:solidFill>
                  <a:srgbClr val="000000"/>
                </a:solidFill>
              </a:rPr>
              <a:t>2025</a:t>
            </a:r>
            <a:r>
              <a:rPr sz="1500" spc="-2" dirty="0">
                <a:solidFill>
                  <a:srgbClr val="000000"/>
                </a:solidFill>
              </a:rPr>
              <a:t> </a:t>
            </a:r>
            <a:r>
              <a:rPr sz="1500" spc="95" dirty="0">
                <a:solidFill>
                  <a:srgbClr val="000000"/>
                </a:solidFill>
              </a:rPr>
              <a:t>Reasoning</a:t>
            </a:r>
            <a:r>
              <a:rPr sz="1500" spc="-2" dirty="0">
                <a:solidFill>
                  <a:srgbClr val="000000"/>
                </a:solidFill>
              </a:rPr>
              <a:t> </a:t>
            </a:r>
            <a:r>
              <a:rPr sz="1500" spc="100" dirty="0">
                <a:solidFill>
                  <a:srgbClr val="000000"/>
                </a:solidFill>
              </a:rPr>
              <a:t>Models</a:t>
            </a:r>
            <a:r>
              <a:rPr sz="1500" spc="-5" dirty="0">
                <a:solidFill>
                  <a:srgbClr val="000000"/>
                </a:solidFill>
              </a:rPr>
              <a:t> </a:t>
            </a:r>
            <a:r>
              <a:rPr sz="1500" spc="75" dirty="0">
                <a:solidFill>
                  <a:srgbClr val="000000"/>
                </a:solidFill>
              </a:rPr>
              <a:t>(Anthropic</a:t>
            </a:r>
            <a:r>
              <a:rPr sz="1500" spc="-2" dirty="0">
                <a:solidFill>
                  <a:srgbClr val="000000"/>
                </a:solidFill>
              </a:rPr>
              <a:t> </a:t>
            </a:r>
            <a:r>
              <a:rPr sz="1500" dirty="0">
                <a:solidFill>
                  <a:srgbClr val="000000"/>
                </a:solidFill>
              </a:rPr>
              <a:t>3.7</a:t>
            </a:r>
            <a:r>
              <a:rPr sz="1500" spc="-2" dirty="0">
                <a:solidFill>
                  <a:srgbClr val="000000"/>
                </a:solidFill>
              </a:rPr>
              <a:t> </a:t>
            </a:r>
            <a:r>
              <a:rPr sz="1500" spc="75" dirty="0">
                <a:solidFill>
                  <a:srgbClr val="000000"/>
                </a:solidFill>
              </a:rPr>
              <a:t>Sonnet </a:t>
            </a:r>
            <a:r>
              <a:rPr sz="1500" spc="40" dirty="0">
                <a:solidFill>
                  <a:srgbClr val="000000"/>
                </a:solidFill>
              </a:rPr>
              <a:t>Multivariate</a:t>
            </a:r>
            <a:r>
              <a:rPr sz="1500" spc="15" dirty="0">
                <a:solidFill>
                  <a:srgbClr val="000000"/>
                </a:solidFill>
              </a:rPr>
              <a:t> </a:t>
            </a:r>
            <a:r>
              <a:rPr sz="1500" spc="50" dirty="0">
                <a:solidFill>
                  <a:srgbClr val="000000"/>
                </a:solidFill>
              </a:rPr>
              <a:t>Statistical</a:t>
            </a:r>
            <a:r>
              <a:rPr sz="1500" spc="17" dirty="0">
                <a:solidFill>
                  <a:srgbClr val="000000"/>
                </a:solidFill>
              </a:rPr>
              <a:t> </a:t>
            </a:r>
            <a:r>
              <a:rPr sz="1500" spc="47" dirty="0">
                <a:solidFill>
                  <a:srgbClr val="000000"/>
                </a:solidFill>
              </a:rPr>
              <a:t>Interpolation</a:t>
            </a:r>
            <a:endParaRPr sz="1500"/>
          </a:p>
        </p:txBody>
      </p:sp>
      <p:sp>
        <p:nvSpPr>
          <p:cNvPr id="5" name="object 5"/>
          <p:cNvSpPr txBox="1"/>
          <p:nvPr/>
        </p:nvSpPr>
        <p:spPr>
          <a:xfrm>
            <a:off x="426303" y="1424033"/>
            <a:ext cx="3567748" cy="2940292"/>
          </a:xfrm>
          <a:prstGeom prst="rect">
            <a:avLst/>
          </a:prstGeom>
        </p:spPr>
        <p:txBody>
          <a:bodyPr vert="horz" wrap="square" lIns="0" tIns="5715" rIns="0" bIns="0" rtlCol="0">
            <a:spAutoFit/>
          </a:bodyPr>
          <a:lstStyle/>
          <a:p>
            <a:pPr marL="6350" marR="147010" defTabSz="685800">
              <a:lnSpc>
                <a:spcPct val="115599"/>
              </a:lnSpc>
              <a:spcBef>
                <a:spcPts val="45"/>
              </a:spcBef>
              <a:buClrTx/>
            </a:pPr>
            <a:r>
              <a:rPr sz="1100" b="1" kern="1200" spc="50" dirty="0">
                <a:solidFill>
                  <a:prstClr val="black"/>
                </a:solidFill>
                <a:latin typeface="Trebuchet MS"/>
                <a:ea typeface="+mn-ea"/>
                <a:cs typeface="Trebuchet MS"/>
              </a:rPr>
              <a:t>Anthropic</a:t>
            </a:r>
            <a:r>
              <a:rPr sz="1100" b="1" kern="1200" spc="5" dirty="0">
                <a:solidFill>
                  <a:prstClr val="black"/>
                </a:solidFill>
                <a:latin typeface="Trebuchet MS"/>
                <a:ea typeface="+mn-ea"/>
                <a:cs typeface="Trebuchet MS"/>
              </a:rPr>
              <a:t> </a:t>
            </a:r>
            <a:r>
              <a:rPr sz="1100" b="1" kern="1200" dirty="0">
                <a:solidFill>
                  <a:prstClr val="black"/>
                </a:solidFill>
                <a:latin typeface="Trebuchet MS"/>
                <a:ea typeface="+mn-ea"/>
                <a:cs typeface="Trebuchet MS"/>
              </a:rPr>
              <a:t>3.7</a:t>
            </a:r>
            <a:r>
              <a:rPr sz="1100" b="1" kern="1200" spc="8" dirty="0">
                <a:solidFill>
                  <a:prstClr val="black"/>
                </a:solidFill>
                <a:latin typeface="Trebuchet MS"/>
                <a:ea typeface="+mn-ea"/>
                <a:cs typeface="Trebuchet MS"/>
              </a:rPr>
              <a:t> </a:t>
            </a:r>
            <a:r>
              <a:rPr sz="1100" b="1" kern="1200" spc="70" dirty="0">
                <a:solidFill>
                  <a:prstClr val="black"/>
                </a:solidFill>
                <a:latin typeface="Trebuchet MS"/>
                <a:ea typeface="+mn-ea"/>
                <a:cs typeface="Trebuchet MS"/>
              </a:rPr>
              <a:t>(Combining</a:t>
            </a:r>
            <a:r>
              <a:rPr sz="1100" b="1" kern="1200" spc="5" dirty="0">
                <a:solidFill>
                  <a:prstClr val="black"/>
                </a:solidFill>
                <a:latin typeface="Trebuchet MS"/>
                <a:ea typeface="+mn-ea"/>
                <a:cs typeface="Trebuchet MS"/>
              </a:rPr>
              <a:t> </a:t>
            </a:r>
            <a:r>
              <a:rPr sz="1100" b="1" kern="1200" spc="83" dirty="0">
                <a:solidFill>
                  <a:prstClr val="black"/>
                </a:solidFill>
                <a:latin typeface="Trebuchet MS"/>
                <a:ea typeface="+mn-ea"/>
                <a:cs typeface="Trebuchet MS"/>
              </a:rPr>
              <a:t>Noted</a:t>
            </a:r>
            <a:r>
              <a:rPr sz="1100" b="1" kern="1200" spc="8" dirty="0">
                <a:solidFill>
                  <a:prstClr val="black"/>
                </a:solidFill>
                <a:latin typeface="Trebuchet MS"/>
                <a:ea typeface="+mn-ea"/>
                <a:cs typeface="Trebuchet MS"/>
              </a:rPr>
              <a:t> </a:t>
            </a:r>
            <a:r>
              <a:rPr sz="1100" b="1" kern="1200" spc="158" dirty="0">
                <a:solidFill>
                  <a:prstClr val="black"/>
                </a:solidFill>
                <a:latin typeface="Trebuchet MS"/>
                <a:ea typeface="+mn-ea"/>
                <a:cs typeface="Trebuchet MS"/>
              </a:rPr>
              <a:t>MBA</a:t>
            </a:r>
            <a:r>
              <a:rPr sz="1100" b="1" kern="1200" spc="5" dirty="0">
                <a:solidFill>
                  <a:prstClr val="black"/>
                </a:solidFill>
                <a:latin typeface="Trebuchet MS"/>
                <a:ea typeface="+mn-ea"/>
                <a:cs typeface="Trebuchet MS"/>
              </a:rPr>
              <a:t> </a:t>
            </a:r>
            <a:r>
              <a:rPr sz="1100" b="1" kern="1200" spc="40" dirty="0">
                <a:solidFill>
                  <a:prstClr val="black"/>
                </a:solidFill>
                <a:latin typeface="Trebuchet MS"/>
                <a:ea typeface="+mn-ea"/>
                <a:cs typeface="Trebuchet MS"/>
              </a:rPr>
              <a:t>Finance </a:t>
            </a:r>
            <a:r>
              <a:rPr sz="1100" b="1" kern="1200" spc="62" dirty="0">
                <a:solidFill>
                  <a:prstClr val="black"/>
                </a:solidFill>
                <a:latin typeface="Trebuchet MS"/>
                <a:ea typeface="+mn-ea"/>
                <a:cs typeface="Trebuchet MS"/>
              </a:rPr>
              <a:t>Authors</a:t>
            </a:r>
            <a:r>
              <a:rPr sz="1100" b="1" kern="1200" spc="8" dirty="0">
                <a:solidFill>
                  <a:prstClr val="black"/>
                </a:solidFill>
                <a:latin typeface="Trebuchet MS"/>
                <a:ea typeface="+mn-ea"/>
                <a:cs typeface="Trebuchet MS"/>
              </a:rPr>
              <a:t> </a:t>
            </a:r>
            <a:r>
              <a:rPr sz="1100" b="1" kern="1200" spc="73" dirty="0">
                <a:solidFill>
                  <a:prstClr val="black"/>
                </a:solidFill>
                <a:latin typeface="Trebuchet MS"/>
                <a:ea typeface="+mn-ea"/>
                <a:cs typeface="Trebuchet MS"/>
              </a:rPr>
              <a:t>and</a:t>
            </a:r>
            <a:r>
              <a:rPr sz="1100" b="1" kern="1200" spc="8" dirty="0">
                <a:solidFill>
                  <a:prstClr val="black"/>
                </a:solidFill>
                <a:latin typeface="Trebuchet MS"/>
                <a:ea typeface="+mn-ea"/>
                <a:cs typeface="Trebuchet MS"/>
              </a:rPr>
              <a:t> </a:t>
            </a:r>
            <a:r>
              <a:rPr sz="1100" b="1" kern="1200" spc="60" dirty="0">
                <a:solidFill>
                  <a:prstClr val="black"/>
                </a:solidFill>
                <a:latin typeface="Trebuchet MS"/>
                <a:ea typeface="+mn-ea"/>
                <a:cs typeface="Trebuchet MS"/>
              </a:rPr>
              <a:t>Existing</a:t>
            </a:r>
            <a:r>
              <a:rPr sz="1100" b="1" kern="1200" spc="8" dirty="0">
                <a:solidFill>
                  <a:prstClr val="black"/>
                </a:solidFill>
                <a:latin typeface="Trebuchet MS"/>
                <a:ea typeface="+mn-ea"/>
                <a:cs typeface="Trebuchet MS"/>
              </a:rPr>
              <a:t> </a:t>
            </a:r>
            <a:r>
              <a:rPr sz="1100" b="1" kern="1200" spc="45" dirty="0">
                <a:solidFill>
                  <a:prstClr val="black"/>
                </a:solidFill>
                <a:latin typeface="Trebuchet MS"/>
                <a:ea typeface="+mn-ea"/>
                <a:cs typeface="Trebuchet MS"/>
              </a:rPr>
              <a:t>Journals</a:t>
            </a:r>
            <a:r>
              <a:rPr sz="1100" b="1" kern="1200" spc="8" dirty="0">
                <a:solidFill>
                  <a:prstClr val="black"/>
                </a:solidFill>
                <a:latin typeface="Trebuchet MS"/>
                <a:ea typeface="+mn-ea"/>
                <a:cs typeface="Trebuchet MS"/>
              </a:rPr>
              <a:t> </a:t>
            </a:r>
            <a:r>
              <a:rPr sz="1100" b="1" kern="1200" spc="53" dirty="0">
                <a:solidFill>
                  <a:prstClr val="black"/>
                </a:solidFill>
                <a:latin typeface="Trebuchet MS"/>
                <a:ea typeface="+mn-ea"/>
                <a:cs typeface="Trebuchet MS"/>
              </a:rPr>
              <a:t>or</a:t>
            </a:r>
            <a:r>
              <a:rPr sz="1100" b="1" kern="1200" spc="8" dirty="0">
                <a:solidFill>
                  <a:prstClr val="black"/>
                </a:solidFill>
                <a:latin typeface="Trebuchet MS"/>
                <a:ea typeface="+mn-ea"/>
                <a:cs typeface="Trebuchet MS"/>
              </a:rPr>
              <a:t> </a:t>
            </a:r>
            <a:r>
              <a:rPr sz="1100" b="1" kern="1200" spc="45" dirty="0">
                <a:solidFill>
                  <a:prstClr val="black"/>
                </a:solidFill>
                <a:latin typeface="Trebuchet MS"/>
                <a:ea typeface="+mn-ea"/>
                <a:cs typeface="Trebuchet MS"/>
              </a:rPr>
              <a:t>Series</a:t>
            </a:r>
            <a:endParaRPr sz="1100" kern="1200" dirty="0">
              <a:solidFill>
                <a:prstClr val="black"/>
              </a:solidFill>
              <a:latin typeface="Trebuchet MS"/>
              <a:ea typeface="+mn-ea"/>
              <a:cs typeface="Trebuchet MS"/>
            </a:endParaRPr>
          </a:p>
          <a:p>
            <a:pPr defTabSz="685800">
              <a:spcBef>
                <a:spcPts val="250"/>
              </a:spcBef>
              <a:buClrTx/>
            </a:pPr>
            <a:endParaRPr sz="1100" kern="1200" dirty="0">
              <a:solidFill>
                <a:prstClr val="black"/>
              </a:solidFill>
              <a:latin typeface="Trebuchet MS"/>
              <a:ea typeface="+mn-ea"/>
              <a:cs typeface="Trebuchet MS"/>
            </a:endParaRPr>
          </a:p>
          <a:p>
            <a:pPr marL="6350" marR="2540" defTabSz="685800">
              <a:lnSpc>
                <a:spcPct val="115599"/>
              </a:lnSpc>
              <a:buClrTx/>
            </a:pPr>
            <a:r>
              <a:rPr sz="1100" kern="1200" dirty="0">
                <a:solidFill>
                  <a:prstClr val="black"/>
                </a:solidFill>
                <a:latin typeface="Lucida Sans"/>
                <a:ea typeface="+mn-ea"/>
                <a:cs typeface="Lucida Sans"/>
              </a:rPr>
              <a:t>Fidelzaid,</a:t>
            </a:r>
            <a:r>
              <a:rPr sz="1100" kern="1200" spc="45"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M.</a:t>
            </a:r>
            <a:r>
              <a:rPr sz="1100" kern="1200" spc="47" dirty="0">
                <a:solidFill>
                  <a:prstClr val="black"/>
                </a:solidFill>
                <a:latin typeface="Lucida Sans"/>
                <a:ea typeface="+mn-ea"/>
                <a:cs typeface="Lucida Sans"/>
              </a:rPr>
              <a:t> </a:t>
            </a:r>
            <a:r>
              <a:rPr sz="1100" kern="1200" spc="23" dirty="0">
                <a:solidFill>
                  <a:prstClr val="black"/>
                </a:solidFill>
                <a:latin typeface="Lucida Sans"/>
                <a:ea typeface="+mn-ea"/>
                <a:cs typeface="Lucida Sans"/>
              </a:rPr>
              <a:t>(2023).</a:t>
            </a:r>
            <a:r>
              <a:rPr sz="1100" kern="1200" spc="47" dirty="0">
                <a:solidFill>
                  <a:prstClr val="black"/>
                </a:solidFill>
                <a:latin typeface="Lucida Sans"/>
                <a:ea typeface="+mn-ea"/>
                <a:cs typeface="Lucida Sans"/>
              </a:rPr>
              <a:t> </a:t>
            </a:r>
            <a:r>
              <a:rPr sz="1100" kern="1200" spc="35" dirty="0">
                <a:solidFill>
                  <a:prstClr val="black"/>
                </a:solidFill>
                <a:latin typeface="Lucida Sans"/>
                <a:ea typeface="+mn-ea"/>
                <a:cs typeface="Lucida Sans"/>
              </a:rPr>
              <a:t>"Drawdown</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Characteristics</a:t>
            </a:r>
            <a:r>
              <a:rPr sz="1100" kern="1200" spc="45" dirty="0">
                <a:solidFill>
                  <a:prstClr val="black"/>
                </a:solidFill>
                <a:latin typeface="Lucida Sans"/>
                <a:ea typeface="+mn-ea"/>
                <a:cs typeface="Lucida Sans"/>
              </a:rPr>
              <a:t> </a:t>
            </a:r>
            <a:r>
              <a:rPr sz="1100" kern="1200" spc="-13" dirty="0">
                <a:solidFill>
                  <a:prstClr val="black"/>
                </a:solidFill>
                <a:latin typeface="Lucida Sans"/>
                <a:ea typeface="+mn-ea"/>
                <a:cs typeface="Lucida Sans"/>
              </a:rPr>
              <a:t>of </a:t>
            </a:r>
            <a:r>
              <a:rPr sz="1100" kern="1200" spc="28" dirty="0">
                <a:solidFill>
                  <a:prstClr val="black"/>
                </a:solidFill>
                <a:latin typeface="Lucida Sans"/>
                <a:ea typeface="+mn-ea"/>
                <a:cs typeface="Lucida Sans"/>
              </a:rPr>
              <a:t>Option</a:t>
            </a:r>
            <a:r>
              <a:rPr sz="1100" kern="1200" spc="47" dirty="0">
                <a:solidFill>
                  <a:prstClr val="black"/>
                </a:solidFill>
                <a:latin typeface="Lucida Sans"/>
                <a:ea typeface="+mn-ea"/>
                <a:cs typeface="Lucida Sans"/>
              </a:rPr>
              <a:t> </a:t>
            </a:r>
            <a:r>
              <a:rPr sz="1100" kern="1200" spc="38" dirty="0">
                <a:solidFill>
                  <a:prstClr val="black"/>
                </a:solidFill>
                <a:latin typeface="Lucida Sans"/>
                <a:ea typeface="+mn-ea"/>
                <a:cs typeface="Lucida Sans"/>
              </a:rPr>
              <a:t>Writing</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Strategies."</a:t>
            </a:r>
            <a:r>
              <a:rPr sz="1100" kern="1200" spc="5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Cambridge</a:t>
            </a:r>
            <a:r>
              <a:rPr sz="1100" kern="1200" spc="47"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University </a:t>
            </a:r>
            <a:r>
              <a:rPr sz="1100" kern="1200" spc="35" dirty="0">
                <a:solidFill>
                  <a:prstClr val="black"/>
                </a:solidFill>
                <a:latin typeface="Lucida Sans"/>
                <a:ea typeface="+mn-ea"/>
                <a:cs typeface="Lucida Sans"/>
              </a:rPr>
              <a:t>Working </a:t>
            </a:r>
            <a:r>
              <a:rPr sz="1100" kern="1200" spc="45" dirty="0">
                <a:solidFill>
                  <a:prstClr val="black"/>
                </a:solidFill>
                <a:latin typeface="Lucida Sans"/>
                <a:ea typeface="+mn-ea"/>
                <a:cs typeface="Lucida Sans"/>
              </a:rPr>
              <a:t>Paper</a:t>
            </a:r>
            <a:r>
              <a:rPr sz="1100" kern="1200" spc="38" dirty="0">
                <a:solidFill>
                  <a:prstClr val="black"/>
                </a:solidFill>
                <a:latin typeface="Lucida Sans"/>
                <a:ea typeface="+mn-ea"/>
                <a:cs typeface="Lucida Sans"/>
              </a:rPr>
              <a:t> </a:t>
            </a:r>
            <a:r>
              <a:rPr sz="1100" kern="1200" dirty="0">
                <a:solidFill>
                  <a:prstClr val="black"/>
                </a:solidFill>
                <a:latin typeface="Lucida Sans"/>
                <a:ea typeface="+mn-ea"/>
                <a:cs typeface="Lucida Sans"/>
              </a:rPr>
              <a:t>Series,</a:t>
            </a:r>
            <a:r>
              <a:rPr sz="1100" kern="1200" spc="35" dirty="0">
                <a:solidFill>
                  <a:prstClr val="black"/>
                </a:solidFill>
                <a:latin typeface="Lucida Sans"/>
                <a:ea typeface="+mn-ea"/>
                <a:cs typeface="Lucida Sans"/>
              </a:rPr>
              <a:t> </a:t>
            </a:r>
            <a:r>
              <a:rPr sz="1100" kern="1200" dirty="0">
                <a:solidFill>
                  <a:prstClr val="black"/>
                </a:solidFill>
                <a:latin typeface="Lucida Sans"/>
                <a:ea typeface="+mn-ea"/>
                <a:cs typeface="Lucida Sans"/>
              </a:rPr>
              <a:t>2023-</a:t>
            </a:r>
            <a:r>
              <a:rPr sz="1100" kern="1200" spc="-240" dirty="0">
                <a:solidFill>
                  <a:prstClr val="black"/>
                </a:solidFill>
                <a:latin typeface="Lucida Sans"/>
                <a:ea typeface="+mn-ea"/>
                <a:cs typeface="Lucida Sans"/>
              </a:rPr>
              <a:t>11.</a:t>
            </a:r>
            <a:endParaRPr sz="1100" kern="1200" dirty="0">
              <a:solidFill>
                <a:prstClr val="black"/>
              </a:solidFill>
              <a:latin typeface="Lucida Sans"/>
              <a:ea typeface="+mn-ea"/>
              <a:cs typeface="Lucida Sans"/>
            </a:endParaRPr>
          </a:p>
          <a:p>
            <a:pPr defTabSz="685800">
              <a:spcBef>
                <a:spcPts val="434"/>
              </a:spcBef>
              <a:buClrTx/>
            </a:pPr>
            <a:endParaRPr sz="1100" kern="1200" dirty="0">
              <a:solidFill>
                <a:prstClr val="black"/>
              </a:solidFill>
              <a:latin typeface="Lucida Sans"/>
              <a:ea typeface="+mn-ea"/>
              <a:cs typeface="Lucida Sans"/>
            </a:endParaRPr>
          </a:p>
          <a:p>
            <a:pPr marL="6350" defTabSz="685800">
              <a:buClrTx/>
            </a:pPr>
            <a:r>
              <a:rPr sz="1100" kern="1200" spc="-15" dirty="0">
                <a:solidFill>
                  <a:prstClr val="black"/>
                </a:solidFill>
                <a:latin typeface="Lucida Sans"/>
                <a:ea typeface="+mn-ea"/>
                <a:cs typeface="Lucida Sans"/>
              </a:rPr>
              <a:t>Hill,</a:t>
            </a:r>
            <a:r>
              <a:rPr sz="1100" kern="1200" spc="13"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J.,</a:t>
            </a:r>
            <a:r>
              <a:rPr sz="1100" kern="1200" spc="13" dirty="0">
                <a:solidFill>
                  <a:prstClr val="black"/>
                </a:solidFill>
                <a:latin typeface="Lucida Sans"/>
                <a:ea typeface="+mn-ea"/>
                <a:cs typeface="Lucida Sans"/>
              </a:rPr>
              <a:t> </a:t>
            </a:r>
            <a:r>
              <a:rPr sz="1100" kern="1200" dirty="0">
                <a:solidFill>
                  <a:prstClr val="black"/>
                </a:solidFill>
                <a:latin typeface="Lucida Sans"/>
                <a:ea typeface="+mn-ea"/>
                <a:cs typeface="Lucida Sans"/>
              </a:rPr>
              <a:t>Balasubramanian,</a:t>
            </a:r>
            <a:r>
              <a:rPr sz="1100" kern="1200" spc="13" dirty="0">
                <a:solidFill>
                  <a:prstClr val="black"/>
                </a:solidFill>
                <a:latin typeface="Lucida Sans"/>
                <a:ea typeface="+mn-ea"/>
                <a:cs typeface="Lucida Sans"/>
              </a:rPr>
              <a:t> </a:t>
            </a:r>
            <a:r>
              <a:rPr sz="1100" kern="1200" spc="-57" dirty="0">
                <a:solidFill>
                  <a:prstClr val="black"/>
                </a:solidFill>
                <a:latin typeface="Lucida Sans"/>
                <a:ea typeface="+mn-ea"/>
                <a:cs typeface="Lucida Sans"/>
              </a:rPr>
              <a:t>V.,</a:t>
            </a:r>
            <a:r>
              <a:rPr sz="1100" kern="1200" spc="15" dirty="0">
                <a:solidFill>
                  <a:prstClr val="black"/>
                </a:solidFill>
                <a:latin typeface="Lucida Sans"/>
                <a:ea typeface="+mn-ea"/>
                <a:cs typeface="Lucida Sans"/>
              </a:rPr>
              <a:t> </a:t>
            </a:r>
            <a:r>
              <a:rPr sz="1100" kern="1200" dirty="0">
                <a:solidFill>
                  <a:prstClr val="black"/>
                </a:solidFill>
                <a:latin typeface="Lucida Sans"/>
                <a:ea typeface="+mn-ea"/>
                <a:cs typeface="Lucida Sans"/>
              </a:rPr>
              <a:t>Gregory,</a:t>
            </a:r>
            <a:r>
              <a:rPr sz="1100" kern="1200" spc="13" dirty="0">
                <a:solidFill>
                  <a:prstClr val="black"/>
                </a:solidFill>
                <a:latin typeface="Lucida Sans"/>
                <a:ea typeface="+mn-ea"/>
                <a:cs typeface="Lucida Sans"/>
              </a:rPr>
              <a:t> </a:t>
            </a:r>
            <a:r>
              <a:rPr sz="1100" kern="1200" spc="-10" dirty="0">
                <a:solidFill>
                  <a:prstClr val="black"/>
                </a:solidFill>
                <a:latin typeface="Lucida Sans"/>
                <a:ea typeface="+mn-ea"/>
                <a:cs typeface="Lucida Sans"/>
              </a:rPr>
              <a:t>K.,</a:t>
            </a:r>
            <a:r>
              <a:rPr sz="1100" kern="1200" spc="13" dirty="0">
                <a:solidFill>
                  <a:prstClr val="black"/>
                </a:solidFill>
                <a:latin typeface="Lucida Sans"/>
                <a:ea typeface="+mn-ea"/>
                <a:cs typeface="Lucida Sans"/>
              </a:rPr>
              <a:t> </a:t>
            </a:r>
            <a:r>
              <a:rPr sz="1100" kern="1200" dirty="0">
                <a:solidFill>
                  <a:prstClr val="black"/>
                </a:solidFill>
                <a:latin typeface="Lucida Sans"/>
                <a:ea typeface="+mn-ea"/>
                <a:cs typeface="Lucida Sans"/>
              </a:rPr>
              <a:t>&amp;</a:t>
            </a:r>
            <a:r>
              <a:rPr sz="1100" kern="1200" spc="13"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Tierens,</a:t>
            </a:r>
            <a:endParaRPr sz="1100" kern="1200" dirty="0">
              <a:solidFill>
                <a:prstClr val="black"/>
              </a:solidFill>
              <a:latin typeface="Lucida Sans"/>
              <a:ea typeface="+mn-ea"/>
              <a:cs typeface="Lucida Sans"/>
            </a:endParaRPr>
          </a:p>
          <a:p>
            <a:pPr marL="6350" marR="16829" defTabSz="685800">
              <a:lnSpc>
                <a:spcPct val="115599"/>
              </a:lnSpc>
              <a:buClrTx/>
            </a:pPr>
            <a:r>
              <a:rPr sz="1100" kern="1200" spc="-10" dirty="0">
                <a:solidFill>
                  <a:prstClr val="black"/>
                </a:solidFill>
                <a:latin typeface="Lucida Sans"/>
                <a:ea typeface="+mn-ea"/>
                <a:cs typeface="Lucida Sans"/>
              </a:rPr>
              <a:t>I.</a:t>
            </a:r>
            <a:r>
              <a:rPr sz="1100" kern="1200" spc="-20" dirty="0">
                <a:solidFill>
                  <a:prstClr val="black"/>
                </a:solidFill>
                <a:latin typeface="Lucida Sans"/>
                <a:ea typeface="+mn-ea"/>
                <a:cs typeface="Lucida Sans"/>
              </a:rPr>
              <a:t> </a:t>
            </a:r>
            <a:r>
              <a:rPr sz="1100" kern="1200" spc="40" dirty="0">
                <a:solidFill>
                  <a:prstClr val="black"/>
                </a:solidFill>
                <a:latin typeface="Lucida Sans"/>
                <a:ea typeface="+mn-ea"/>
                <a:cs typeface="Lucida Sans"/>
              </a:rPr>
              <a:t>(2020).</a:t>
            </a:r>
            <a:r>
              <a:rPr sz="1100" kern="1200" spc="-2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"Finding</a:t>
            </a:r>
            <a:r>
              <a:rPr sz="1100" kern="1200" spc="-20" dirty="0">
                <a:solidFill>
                  <a:prstClr val="black"/>
                </a:solidFill>
                <a:latin typeface="Lucida Sans"/>
                <a:ea typeface="+mn-ea"/>
                <a:cs typeface="Lucida Sans"/>
              </a:rPr>
              <a:t> </a:t>
            </a:r>
            <a:r>
              <a:rPr sz="1100" kern="1200" spc="32" dirty="0">
                <a:solidFill>
                  <a:prstClr val="black"/>
                </a:solidFill>
                <a:latin typeface="Lucida Sans"/>
                <a:ea typeface="+mn-ea"/>
                <a:cs typeface="Lucida Sans"/>
              </a:rPr>
              <a:t>Alpha</a:t>
            </a:r>
            <a:r>
              <a:rPr sz="1100" kern="1200" spc="-20"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via</a:t>
            </a:r>
            <a:r>
              <a:rPr sz="1100" kern="1200" spc="-20"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Covered</a:t>
            </a:r>
            <a:r>
              <a:rPr sz="1100" kern="1200" spc="-20"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Index </a:t>
            </a:r>
            <a:r>
              <a:rPr sz="1100" kern="1200" spc="28" dirty="0">
                <a:solidFill>
                  <a:prstClr val="black"/>
                </a:solidFill>
                <a:latin typeface="Lucida Sans"/>
                <a:ea typeface="+mn-ea"/>
                <a:cs typeface="Lucida Sans"/>
              </a:rPr>
              <a:t>Writing."</a:t>
            </a:r>
            <a:r>
              <a:rPr sz="1100" kern="1200" spc="62" dirty="0">
                <a:solidFill>
                  <a:prstClr val="black"/>
                </a:solidFill>
                <a:latin typeface="Lucida Sans"/>
                <a:ea typeface="+mn-ea"/>
                <a:cs typeface="Lucida Sans"/>
              </a:rPr>
              <a:t> </a:t>
            </a:r>
            <a:r>
              <a:rPr sz="1100" kern="1200" dirty="0">
                <a:solidFill>
                  <a:prstClr val="black"/>
                </a:solidFill>
                <a:latin typeface="Lucida Sans"/>
                <a:ea typeface="+mn-ea"/>
                <a:cs typeface="Lucida Sans"/>
              </a:rPr>
              <a:t>Financial</a:t>
            </a:r>
            <a:r>
              <a:rPr sz="1100" kern="1200" spc="62" dirty="0">
                <a:solidFill>
                  <a:prstClr val="black"/>
                </a:solidFill>
                <a:latin typeface="Lucida Sans"/>
                <a:ea typeface="+mn-ea"/>
                <a:cs typeface="Lucida Sans"/>
              </a:rPr>
              <a:t> </a:t>
            </a:r>
            <a:r>
              <a:rPr sz="1100" kern="1200" dirty="0">
                <a:solidFill>
                  <a:prstClr val="black"/>
                </a:solidFill>
                <a:latin typeface="Lucida Sans"/>
                <a:ea typeface="+mn-ea"/>
                <a:cs typeface="Lucida Sans"/>
              </a:rPr>
              <a:t>Analysts</a:t>
            </a:r>
            <a:r>
              <a:rPr sz="1100" kern="1200" spc="65" dirty="0">
                <a:solidFill>
                  <a:prstClr val="black"/>
                </a:solidFill>
                <a:latin typeface="Lucida Sans"/>
                <a:ea typeface="+mn-ea"/>
                <a:cs typeface="Lucida Sans"/>
              </a:rPr>
              <a:t> </a:t>
            </a:r>
            <a:r>
              <a:rPr sz="1100" kern="1200" spc="28" dirty="0">
                <a:solidFill>
                  <a:prstClr val="black"/>
                </a:solidFill>
                <a:latin typeface="Lucida Sans"/>
                <a:ea typeface="+mn-ea"/>
                <a:cs typeface="Lucida Sans"/>
              </a:rPr>
              <a:t>Journal,</a:t>
            </a:r>
            <a:r>
              <a:rPr sz="1100" kern="1200" spc="62" dirty="0">
                <a:solidFill>
                  <a:prstClr val="black"/>
                </a:solidFill>
                <a:latin typeface="Lucida Sans"/>
                <a:ea typeface="+mn-ea"/>
                <a:cs typeface="Lucida Sans"/>
              </a:rPr>
              <a:t> </a:t>
            </a:r>
            <a:r>
              <a:rPr sz="1100" kern="1200" spc="30" dirty="0">
                <a:solidFill>
                  <a:prstClr val="black"/>
                </a:solidFill>
                <a:latin typeface="Lucida Sans"/>
                <a:ea typeface="+mn-ea"/>
                <a:cs typeface="Lucida Sans"/>
              </a:rPr>
              <a:t>76(4),</a:t>
            </a:r>
            <a:r>
              <a:rPr sz="1100" kern="1200" spc="65" dirty="0">
                <a:solidFill>
                  <a:prstClr val="black"/>
                </a:solidFill>
                <a:latin typeface="Lucida Sans"/>
                <a:ea typeface="+mn-ea"/>
                <a:cs typeface="Lucida Sans"/>
              </a:rPr>
              <a:t> </a:t>
            </a:r>
            <a:r>
              <a:rPr sz="1100" kern="1200" spc="35" dirty="0">
                <a:solidFill>
                  <a:prstClr val="black"/>
                </a:solidFill>
                <a:latin typeface="Lucida Sans"/>
                <a:ea typeface="+mn-ea"/>
                <a:cs typeface="Lucida Sans"/>
              </a:rPr>
              <a:t>84-</a:t>
            </a:r>
            <a:r>
              <a:rPr sz="1100" kern="1200" spc="-32" dirty="0">
                <a:solidFill>
                  <a:prstClr val="black"/>
                </a:solidFill>
                <a:latin typeface="Lucida Sans"/>
                <a:ea typeface="+mn-ea"/>
                <a:cs typeface="Lucida Sans"/>
              </a:rPr>
              <a:t>102.</a:t>
            </a:r>
            <a:endParaRPr sz="1100" kern="1200" dirty="0">
              <a:solidFill>
                <a:prstClr val="black"/>
              </a:solidFill>
              <a:latin typeface="Lucida Sans"/>
              <a:ea typeface="+mn-ea"/>
              <a:cs typeface="Lucida Sans"/>
            </a:endParaRPr>
          </a:p>
          <a:p>
            <a:pPr defTabSz="685800">
              <a:spcBef>
                <a:spcPts val="230"/>
              </a:spcBef>
              <a:buClrTx/>
            </a:pPr>
            <a:endParaRPr sz="1100" kern="1200" dirty="0">
              <a:solidFill>
                <a:prstClr val="black"/>
              </a:solidFill>
              <a:latin typeface="Lucida Sans"/>
              <a:ea typeface="+mn-ea"/>
              <a:cs typeface="Lucida Sans"/>
            </a:endParaRPr>
          </a:p>
          <a:p>
            <a:pPr marL="6350" marR="77156" defTabSz="685800">
              <a:lnSpc>
                <a:spcPct val="115599"/>
              </a:lnSpc>
              <a:buClrTx/>
            </a:pPr>
            <a:r>
              <a:rPr sz="1100" kern="1200" spc="-5" dirty="0">
                <a:solidFill>
                  <a:prstClr val="black"/>
                </a:solidFill>
                <a:latin typeface="Lucida Sans"/>
                <a:ea typeface="+mn-ea"/>
                <a:cs typeface="Lucida Sans"/>
              </a:rPr>
              <a:t>Israelov,</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R.,</a:t>
            </a:r>
            <a:r>
              <a:rPr sz="1100" kern="1200" spc="-23" dirty="0">
                <a:solidFill>
                  <a:prstClr val="black"/>
                </a:solidFill>
                <a:latin typeface="Lucida Sans"/>
                <a:ea typeface="+mn-ea"/>
                <a:cs typeface="Lucida Sans"/>
              </a:rPr>
              <a:t> </a:t>
            </a:r>
            <a:r>
              <a:rPr sz="1100" kern="1200" dirty="0">
                <a:solidFill>
                  <a:prstClr val="black"/>
                </a:solidFill>
                <a:latin typeface="Lucida Sans"/>
                <a:ea typeface="+mn-ea"/>
                <a:cs typeface="Lucida Sans"/>
              </a:rPr>
              <a:t>&amp;</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Nielsen,</a:t>
            </a:r>
            <a:r>
              <a:rPr sz="1100" kern="1200" spc="-23" dirty="0">
                <a:solidFill>
                  <a:prstClr val="black"/>
                </a:solidFill>
                <a:latin typeface="Lucida Sans"/>
                <a:ea typeface="+mn-ea"/>
                <a:cs typeface="Lucida Sans"/>
              </a:rPr>
              <a:t> </a:t>
            </a:r>
            <a:r>
              <a:rPr sz="1100" kern="1200" dirty="0">
                <a:solidFill>
                  <a:prstClr val="black"/>
                </a:solidFill>
                <a:latin typeface="Lucida Sans"/>
                <a:ea typeface="+mn-ea"/>
                <a:cs typeface="Lucida Sans"/>
              </a:rPr>
              <a:t>L.</a:t>
            </a:r>
            <a:r>
              <a:rPr sz="1100" kern="1200" spc="-25" dirty="0">
                <a:solidFill>
                  <a:prstClr val="black"/>
                </a:solidFill>
                <a:latin typeface="Lucida Sans"/>
                <a:ea typeface="+mn-ea"/>
                <a:cs typeface="Lucida Sans"/>
              </a:rPr>
              <a:t> </a:t>
            </a:r>
            <a:r>
              <a:rPr sz="1100" kern="1200" dirty="0">
                <a:solidFill>
                  <a:prstClr val="black"/>
                </a:solidFill>
                <a:latin typeface="Lucida Sans"/>
                <a:ea typeface="+mn-ea"/>
                <a:cs typeface="Lucida Sans"/>
              </a:rPr>
              <a:t>N.</a:t>
            </a:r>
            <a:r>
              <a:rPr sz="1100" kern="1200" spc="-23" dirty="0">
                <a:solidFill>
                  <a:prstClr val="black"/>
                </a:solidFill>
                <a:latin typeface="Lucida Sans"/>
                <a:ea typeface="+mn-ea"/>
                <a:cs typeface="Lucida Sans"/>
              </a:rPr>
              <a:t> </a:t>
            </a:r>
            <a:r>
              <a:rPr sz="1100" kern="1200" spc="23" dirty="0">
                <a:solidFill>
                  <a:prstClr val="black"/>
                </a:solidFill>
                <a:latin typeface="Lucida Sans"/>
                <a:ea typeface="+mn-ea"/>
                <a:cs typeface="Lucida Sans"/>
              </a:rPr>
              <a:t>(2023).</a:t>
            </a:r>
            <a:r>
              <a:rPr sz="1100" kern="1200" spc="-25" dirty="0">
                <a:solidFill>
                  <a:prstClr val="black"/>
                </a:solidFill>
                <a:latin typeface="Lucida Sans"/>
                <a:ea typeface="+mn-ea"/>
                <a:cs typeface="Lucida Sans"/>
              </a:rPr>
              <a:t> </a:t>
            </a:r>
            <a:r>
              <a:rPr sz="1100" kern="1200" spc="32" dirty="0">
                <a:solidFill>
                  <a:prstClr val="black"/>
                </a:solidFill>
                <a:latin typeface="Lucida Sans"/>
                <a:ea typeface="+mn-ea"/>
                <a:cs typeface="Lucida Sans"/>
              </a:rPr>
              <a:t>"Covered</a:t>
            </a:r>
            <a:r>
              <a:rPr sz="1100" kern="1200" spc="-23"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Calls </a:t>
            </a:r>
            <a:r>
              <a:rPr sz="1100" kern="1200" spc="25" dirty="0">
                <a:solidFill>
                  <a:prstClr val="black"/>
                </a:solidFill>
                <a:latin typeface="Lucida Sans"/>
                <a:ea typeface="+mn-ea"/>
                <a:cs typeface="Lucida Sans"/>
              </a:rPr>
              <a:t>Uncovered."</a:t>
            </a:r>
            <a:r>
              <a:rPr sz="1100" kern="1200" spc="47" dirty="0">
                <a:solidFill>
                  <a:prstClr val="black"/>
                </a:solidFill>
                <a:latin typeface="Lucida Sans"/>
                <a:ea typeface="+mn-ea"/>
                <a:cs typeface="Lucida Sans"/>
              </a:rPr>
              <a:t> </a:t>
            </a:r>
            <a:r>
              <a:rPr sz="1100" kern="1200" spc="43" dirty="0">
                <a:solidFill>
                  <a:prstClr val="black"/>
                </a:solidFill>
                <a:latin typeface="Lucida Sans"/>
                <a:ea typeface="+mn-ea"/>
                <a:cs typeface="Lucida Sans"/>
              </a:rPr>
              <a:t>Journal</a:t>
            </a:r>
            <a:r>
              <a:rPr sz="1100" kern="1200" spc="50" dirty="0">
                <a:solidFill>
                  <a:prstClr val="black"/>
                </a:solidFill>
                <a:latin typeface="Lucida Sans"/>
                <a:ea typeface="+mn-ea"/>
                <a:cs typeface="Lucida Sans"/>
              </a:rPr>
              <a:t> </a:t>
            </a:r>
            <a:r>
              <a:rPr sz="1100" kern="1200" dirty="0">
                <a:solidFill>
                  <a:prstClr val="black"/>
                </a:solidFill>
                <a:latin typeface="Lucida Sans"/>
                <a:ea typeface="+mn-ea"/>
                <a:cs typeface="Lucida Sans"/>
              </a:rPr>
              <a:t>of</a:t>
            </a:r>
            <a:r>
              <a:rPr sz="1100" kern="1200" spc="47" dirty="0">
                <a:solidFill>
                  <a:prstClr val="black"/>
                </a:solidFill>
                <a:latin typeface="Lucida Sans"/>
                <a:ea typeface="+mn-ea"/>
                <a:cs typeface="Lucida Sans"/>
              </a:rPr>
              <a:t> </a:t>
            </a:r>
            <a:r>
              <a:rPr sz="1100" kern="1200" dirty="0">
                <a:solidFill>
                  <a:prstClr val="black"/>
                </a:solidFill>
                <a:latin typeface="Lucida Sans"/>
                <a:ea typeface="+mn-ea"/>
                <a:cs typeface="Lucida Sans"/>
              </a:rPr>
              <a:t>Portfolio</a:t>
            </a:r>
            <a:r>
              <a:rPr sz="1100" kern="1200" spc="50" dirty="0">
                <a:solidFill>
                  <a:prstClr val="black"/>
                </a:solidFill>
                <a:latin typeface="Lucida Sans"/>
                <a:ea typeface="+mn-ea"/>
                <a:cs typeface="Lucida Sans"/>
              </a:rPr>
              <a:t> </a:t>
            </a:r>
            <a:r>
              <a:rPr sz="1100" kern="1200" spc="-5" dirty="0">
                <a:solidFill>
                  <a:prstClr val="black"/>
                </a:solidFill>
                <a:latin typeface="Lucida Sans"/>
                <a:ea typeface="+mn-ea"/>
                <a:cs typeface="Lucida Sans"/>
              </a:rPr>
              <a:t>Management, </a:t>
            </a:r>
            <a:r>
              <a:rPr sz="1100" kern="1200" spc="32" dirty="0">
                <a:solidFill>
                  <a:prstClr val="black"/>
                </a:solidFill>
                <a:latin typeface="Lucida Sans"/>
                <a:ea typeface="+mn-ea"/>
                <a:cs typeface="Lucida Sans"/>
              </a:rPr>
              <a:t>49(2),</a:t>
            </a:r>
            <a:r>
              <a:rPr sz="1100" kern="1200" spc="-8" dirty="0">
                <a:solidFill>
                  <a:prstClr val="black"/>
                </a:solidFill>
                <a:latin typeface="Lucida Sans"/>
                <a:ea typeface="+mn-ea"/>
                <a:cs typeface="Lucida Sans"/>
              </a:rPr>
              <a:t> </a:t>
            </a:r>
            <a:r>
              <a:rPr sz="1100" kern="1200" spc="43" dirty="0">
                <a:solidFill>
                  <a:prstClr val="black"/>
                </a:solidFill>
                <a:latin typeface="Lucida Sans"/>
                <a:ea typeface="+mn-ea"/>
                <a:cs typeface="Lucida Sans"/>
              </a:rPr>
              <a:t>94-</a:t>
            </a:r>
            <a:r>
              <a:rPr sz="1100" kern="1200" spc="-10" dirty="0">
                <a:solidFill>
                  <a:prstClr val="black"/>
                </a:solidFill>
                <a:latin typeface="Lucida Sans"/>
                <a:ea typeface="+mn-ea"/>
                <a:cs typeface="Lucida Sans"/>
              </a:rPr>
              <a:t>109.</a:t>
            </a:r>
            <a:endParaRPr sz="1100" kern="1200" dirty="0">
              <a:solidFill>
                <a:prstClr val="black"/>
              </a:solidFill>
              <a:latin typeface="Lucida Sans"/>
              <a:ea typeface="+mn-ea"/>
              <a:cs typeface="Lucid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7765" y="3092516"/>
            <a:ext cx="3329493" cy="1951367"/>
          </a:xfrm>
          <a:prstGeom prst="rect">
            <a:avLst/>
          </a:prstGeom>
        </p:spPr>
      </p:pic>
      <p:sp>
        <p:nvSpPr>
          <p:cNvPr id="3" name="object 3"/>
          <p:cNvSpPr txBox="1">
            <a:spLocks noGrp="1"/>
          </p:cNvSpPr>
          <p:nvPr>
            <p:ph type="title"/>
          </p:nvPr>
        </p:nvSpPr>
        <p:spPr>
          <a:xfrm>
            <a:off x="-19619" y="0"/>
            <a:ext cx="3940765" cy="2869502"/>
          </a:xfrm>
          <a:prstGeom prst="rect">
            <a:avLst/>
          </a:prstGeom>
        </p:spPr>
        <p:txBody>
          <a:bodyPr vert="horz" wrap="square" lIns="0" tIns="68071" rIns="0" bIns="0" rtlCol="0" anchor="ctr">
            <a:spAutoFit/>
          </a:bodyPr>
          <a:lstStyle/>
          <a:p>
            <a:pPr marL="15876">
              <a:lnSpc>
                <a:spcPct val="100000"/>
              </a:lnSpc>
              <a:spcBef>
                <a:spcPts val="50"/>
              </a:spcBef>
            </a:pPr>
            <a:r>
              <a:rPr lang="en-US" sz="2600" spc="-143" dirty="0">
                <a:solidFill>
                  <a:srgbClr val="000000"/>
                </a:solidFill>
                <a:latin typeface="Arial Black"/>
                <a:cs typeface="Arial Black"/>
              </a:rPr>
              <a:t>Research </a:t>
            </a:r>
            <a:r>
              <a:rPr sz="2600" spc="-143" dirty="0">
                <a:solidFill>
                  <a:srgbClr val="000000"/>
                </a:solidFill>
                <a:latin typeface="Arial Black"/>
                <a:cs typeface="Arial Black"/>
              </a:rPr>
              <a:t>Models</a:t>
            </a:r>
            <a:r>
              <a:rPr sz="2600" spc="-253" dirty="0">
                <a:solidFill>
                  <a:srgbClr val="000000"/>
                </a:solidFill>
                <a:latin typeface="Arial Black"/>
                <a:cs typeface="Arial Black"/>
              </a:rPr>
              <a:t> </a:t>
            </a:r>
            <a:r>
              <a:rPr sz="2600" spc="-197" dirty="0">
                <a:solidFill>
                  <a:srgbClr val="000000"/>
                </a:solidFill>
                <a:latin typeface="Arial Black"/>
                <a:cs typeface="Arial Black"/>
              </a:rPr>
              <a:t>Can</a:t>
            </a:r>
            <a:r>
              <a:rPr sz="2600" spc="-250" dirty="0">
                <a:solidFill>
                  <a:srgbClr val="000000"/>
                </a:solidFill>
                <a:latin typeface="Arial Black"/>
                <a:cs typeface="Arial Black"/>
              </a:rPr>
              <a:t> </a:t>
            </a:r>
            <a:r>
              <a:rPr sz="2600" spc="-193" dirty="0">
                <a:solidFill>
                  <a:srgbClr val="000000"/>
                </a:solidFill>
                <a:latin typeface="Arial Black"/>
                <a:cs typeface="Arial Black"/>
              </a:rPr>
              <a:t>Create</a:t>
            </a:r>
            <a:r>
              <a:rPr sz="2600" spc="-250" dirty="0">
                <a:solidFill>
                  <a:srgbClr val="000000"/>
                </a:solidFill>
                <a:latin typeface="Arial Black"/>
                <a:cs typeface="Arial Black"/>
              </a:rPr>
              <a:t> </a:t>
            </a:r>
            <a:r>
              <a:rPr sz="2600" spc="-167" dirty="0">
                <a:solidFill>
                  <a:srgbClr val="000000"/>
                </a:solidFill>
                <a:latin typeface="Arial Black"/>
                <a:cs typeface="Arial Black"/>
              </a:rPr>
              <a:t>Charts,</a:t>
            </a:r>
            <a:r>
              <a:rPr sz="2600" spc="-250" dirty="0">
                <a:solidFill>
                  <a:srgbClr val="000000"/>
                </a:solidFill>
                <a:latin typeface="Arial Black"/>
                <a:cs typeface="Arial Black"/>
              </a:rPr>
              <a:t> </a:t>
            </a:r>
            <a:r>
              <a:rPr sz="2600" spc="-230" dirty="0">
                <a:solidFill>
                  <a:srgbClr val="000000"/>
                </a:solidFill>
                <a:latin typeface="Arial Black"/>
                <a:cs typeface="Arial Black"/>
              </a:rPr>
              <a:t>Tables,</a:t>
            </a:r>
            <a:r>
              <a:rPr sz="2600" spc="-250" dirty="0">
                <a:solidFill>
                  <a:srgbClr val="000000"/>
                </a:solidFill>
                <a:latin typeface="Arial Black"/>
                <a:cs typeface="Arial Black"/>
              </a:rPr>
              <a:t> </a:t>
            </a:r>
            <a:r>
              <a:rPr sz="2600" spc="-185" dirty="0">
                <a:solidFill>
                  <a:srgbClr val="000000"/>
                </a:solidFill>
                <a:latin typeface="Arial Black"/>
                <a:cs typeface="Arial Black"/>
              </a:rPr>
              <a:t>Graphs</a:t>
            </a:r>
            <a:r>
              <a:rPr lang="en-US" sz="2600" spc="-185" dirty="0">
                <a:solidFill>
                  <a:srgbClr val="000000"/>
                </a:solidFill>
                <a:latin typeface="Arial Black"/>
                <a:cs typeface="Arial Black"/>
              </a:rPr>
              <a:t> &amp; Data Visualizations From Data, Excel, Research Papers and Other Formats</a:t>
            </a:r>
            <a:endParaRPr sz="2600" dirty="0">
              <a:latin typeface="Arial Black"/>
              <a:cs typeface="Arial Black"/>
            </a:endParaRPr>
          </a:p>
        </p:txBody>
      </p:sp>
      <p:pic>
        <p:nvPicPr>
          <p:cNvPr id="4" name="Picture 3">
            <a:extLst>
              <a:ext uri="{FF2B5EF4-FFF2-40B4-BE49-F238E27FC236}">
                <a16:creationId xmlns:a16="http://schemas.microsoft.com/office/drawing/2014/main" id="{9C92EF66-1E60-4B64-8D51-76564BE460E3}"/>
              </a:ext>
            </a:extLst>
          </p:cNvPr>
          <p:cNvPicPr>
            <a:picLocks noChangeAspect="1"/>
          </p:cNvPicPr>
          <p:nvPr/>
        </p:nvPicPr>
        <p:blipFill>
          <a:blip r:embed="rId3"/>
          <a:stretch>
            <a:fillRect/>
          </a:stretch>
        </p:blipFill>
        <p:spPr>
          <a:xfrm>
            <a:off x="3940765" y="138250"/>
            <a:ext cx="5145470" cy="50052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27044" y="0"/>
            <a:ext cx="5314949" cy="5053012"/>
          </a:xfrm>
          <a:prstGeom prst="rect">
            <a:avLst/>
          </a:prstGeom>
        </p:spPr>
      </p:pic>
      <p:pic>
        <p:nvPicPr>
          <p:cNvPr id="3" name="object 3"/>
          <p:cNvPicPr/>
          <p:nvPr/>
        </p:nvPicPr>
        <p:blipFill>
          <a:blip r:embed="rId3" cstate="print"/>
          <a:stretch>
            <a:fillRect/>
          </a:stretch>
        </p:blipFill>
        <p:spPr>
          <a:xfrm>
            <a:off x="262376" y="1563032"/>
            <a:ext cx="3338512" cy="3071812"/>
          </a:xfrm>
          <a:prstGeom prst="rect">
            <a:avLst/>
          </a:prstGeom>
        </p:spPr>
      </p:pic>
      <p:sp>
        <p:nvSpPr>
          <p:cNvPr id="4" name="object 4"/>
          <p:cNvSpPr txBox="1">
            <a:spLocks noGrp="1"/>
          </p:cNvSpPr>
          <p:nvPr>
            <p:ph type="title"/>
          </p:nvPr>
        </p:nvSpPr>
        <p:spPr>
          <a:xfrm>
            <a:off x="391501" y="77054"/>
            <a:ext cx="2983230" cy="1391407"/>
          </a:xfrm>
          <a:prstGeom prst="rect">
            <a:avLst/>
          </a:prstGeom>
        </p:spPr>
        <p:txBody>
          <a:bodyPr vert="horz" wrap="square" lIns="0" tIns="6350" rIns="0" bIns="0" rtlCol="0" anchor="ctr">
            <a:spAutoFit/>
          </a:bodyPr>
          <a:lstStyle/>
          <a:p>
            <a:pPr marL="6350" marR="2540" indent="66361">
              <a:lnSpc>
                <a:spcPct val="116399"/>
              </a:lnSpc>
              <a:spcBef>
                <a:spcPts val="50"/>
              </a:spcBef>
            </a:pPr>
            <a:r>
              <a:rPr sz="4001" spc="-254" dirty="0">
                <a:solidFill>
                  <a:srgbClr val="000000"/>
                </a:solidFill>
                <a:latin typeface="Arial Black"/>
                <a:cs typeface="Arial Black"/>
              </a:rPr>
              <a:t>Interactive </a:t>
            </a:r>
            <a:r>
              <a:rPr sz="4001" spc="-257" dirty="0">
                <a:solidFill>
                  <a:srgbClr val="000000"/>
                </a:solidFill>
                <a:latin typeface="Arial Black"/>
                <a:cs typeface="Arial Black"/>
              </a:rPr>
              <a:t>Dashboards</a:t>
            </a:r>
            <a:endParaRPr sz="4001" dirty="0">
              <a:latin typeface="Arial Black"/>
              <a:cs typeface="Arial Black"/>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E4C4-BDEA-A3CF-6F77-2B683DD1BCFD}"/>
              </a:ext>
            </a:extLst>
          </p:cNvPr>
          <p:cNvSpPr>
            <a:spLocks noGrp="1"/>
          </p:cNvSpPr>
          <p:nvPr>
            <p:ph type="title"/>
          </p:nvPr>
        </p:nvSpPr>
        <p:spPr>
          <a:xfrm>
            <a:off x="480939" y="120858"/>
            <a:ext cx="7886700" cy="994172"/>
          </a:xfrm>
        </p:spPr>
        <p:txBody>
          <a:bodyPr>
            <a:normAutofit/>
          </a:bodyPr>
          <a:lstStyle/>
          <a:p>
            <a:r>
              <a:rPr lang="en-US" sz="2100" b="1" dirty="0"/>
              <a:t>Prompt: Doublecheck all Sources and Specify  how you did it? </a:t>
            </a:r>
            <a:r>
              <a:rPr lang="en-US" sz="2100" dirty="0"/>
              <a:t>(GPT4o)</a:t>
            </a:r>
          </a:p>
        </p:txBody>
      </p:sp>
      <p:sp>
        <p:nvSpPr>
          <p:cNvPr id="11" name="Rectangle 28">
            <a:extLst>
              <a:ext uri="{FF2B5EF4-FFF2-40B4-BE49-F238E27FC236}">
                <a16:creationId xmlns:a16="http://schemas.microsoft.com/office/drawing/2014/main" id="{CCAE0592-FE9B-D13A-6353-722E939369FB}"/>
              </a:ext>
            </a:extLst>
          </p:cNvPr>
          <p:cNvSpPr>
            <a:spLocks noGrp="1" noChangeArrowheads="1"/>
          </p:cNvSpPr>
          <p:nvPr>
            <p:ph idx="1"/>
          </p:nvPr>
        </p:nvSpPr>
        <p:spPr bwMode="auto">
          <a:xfrm>
            <a:off x="186836" y="1115030"/>
            <a:ext cx="592535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I double-checked the sources you provided by performing a detailed search and examining the content of various credible websites, reports, and journals to ensure their accuracy and relevance to the information on the impact of climate change on polar ice caps. Here is a summary of the verification process for each source:</a:t>
            </a:r>
            <a:br>
              <a:rPr lang="en-US" altLang="en-US" sz="1050" b="1" dirty="0">
                <a:latin typeface="Arial" panose="020B0604020202020204" pitchFamily="34" charset="0"/>
              </a:rPr>
            </a:br>
            <a:endParaRPr lang="en-US" altLang="en-US" sz="1050" b="1" dirty="0">
              <a:latin typeface="Arial" panose="020B0604020202020204" pitchFamily="34" charset="0"/>
            </a:endParaRPr>
          </a:p>
          <a:p>
            <a:pPr marL="0" indent="0" eaLnBrk="0" fontAlgn="base" hangingPunct="0">
              <a:lnSpc>
                <a:spcPct val="100000"/>
              </a:lnSpc>
              <a:spcBef>
                <a:spcPct val="0"/>
              </a:spcBef>
              <a:spcAft>
                <a:spcPct val="0"/>
              </a:spcAft>
              <a:buFontTx/>
              <a:buAutoNum type="arabicPeriod"/>
            </a:pPr>
            <a:r>
              <a:rPr lang="en-US" altLang="en-US" sz="1050" b="1" dirty="0">
                <a:latin typeface="Arial" panose="020B0604020202020204" pitchFamily="34" charset="0"/>
              </a:rPr>
              <a:t>IPCC Special Report on the Ocean and Cryosphere in a Changing Climate (2019)</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via the IPCC website, confirming the details on the accelerated melting rates of the Greenland and Antarctic Ice Sheets.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hlinkClick r:id="rId2"/>
              </a:rPr>
              <a:t>IPCC Special Report on the Ocean and Cryosphere in a Changing Climate</a:t>
            </a:r>
            <a:r>
              <a:rPr lang="en-US" altLang="en-US" sz="1050" dirty="0">
                <a:latin typeface="Arial" panose="020B0604020202020204" pitchFamily="34" charset="0"/>
              </a:rPr>
              <a:t>​ (</a:t>
            </a:r>
            <a:r>
              <a:rPr lang="en-US" altLang="en-US" sz="1050" dirty="0">
                <a:latin typeface="Arial" panose="020B0604020202020204" pitchFamily="34" charset="0"/>
                <a:hlinkClick r:id="rId3"/>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2"/>
            </a:pPr>
            <a:r>
              <a:rPr lang="en-US" altLang="en-US" sz="1050" b="1" dirty="0">
                <a:latin typeface="Arial" panose="020B0604020202020204" pitchFamily="34" charset="0"/>
              </a:rPr>
              <a:t>National Snow and Ice Data Center (NSIDC)</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Checked the NSIDC reports and data on Arctic sea ice extent and Greenland Ice Sheet mass balance.</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Arctic Sea Ice News &amp; Analysis: NSIDC Arctic Sea Ice News​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NSIDC Greenland Ice Sheet Today: NSIDC Greenland Ice Sheet Today​ (</a:t>
            </a:r>
            <a:r>
              <a:rPr lang="en-US" altLang="en-US" sz="1050" dirty="0">
                <a:latin typeface="Arial" panose="020B0604020202020204" pitchFamily="34" charset="0"/>
                <a:hlinkClick r:id="rId2"/>
              </a:rPr>
              <a:t>IPCC</a:t>
            </a:r>
            <a:r>
              <a:rPr lang="en-US" altLang="en-US" sz="1050" dirty="0">
                <a:latin typeface="Arial" panose="020B0604020202020204" pitchFamily="34" charset="0"/>
              </a:rPr>
              <a:t>)​.</a:t>
            </a:r>
          </a:p>
          <a:p>
            <a:pPr marL="0" indent="0" eaLnBrk="0" fontAlgn="base" hangingPunct="0">
              <a:lnSpc>
                <a:spcPct val="100000"/>
              </a:lnSpc>
              <a:spcBef>
                <a:spcPct val="0"/>
              </a:spcBef>
              <a:spcAft>
                <a:spcPct val="0"/>
              </a:spcAft>
              <a:buFontTx/>
              <a:buAutoNum type="arabicPeriod" startAt="3"/>
            </a:pPr>
            <a:r>
              <a:rPr lang="en-US" altLang="en-US" sz="1050" b="1" dirty="0">
                <a:latin typeface="Arial" panose="020B0604020202020204" pitchFamily="34" charset="0"/>
              </a:rPr>
              <a:t>U.S. Geological Survey (USGS)</a:t>
            </a:r>
            <a:endParaRPr lang="en-US" altLang="en-US" sz="1050" dirty="0">
              <a:latin typeface="Arial" panose="020B0604020202020204" pitchFamily="34" charset="0"/>
            </a:endParaRP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Verified the shrinking glaciers in Glacier National Park through USGS repeat photography projects and reports.</a:t>
            </a:r>
          </a:p>
          <a:p>
            <a:pPr marL="342900" lvl="1" indent="0" eaLnBrk="0" fontAlgn="base" hangingPunct="0">
              <a:lnSpc>
                <a:spcPct val="100000"/>
              </a:lnSpc>
              <a:spcBef>
                <a:spcPct val="0"/>
              </a:spcBef>
              <a:spcAft>
                <a:spcPct val="0"/>
              </a:spcAft>
              <a:buFontTx/>
              <a:buChar char="•"/>
            </a:pPr>
            <a:r>
              <a:rPr lang="en-US" altLang="en-US" sz="1050" dirty="0">
                <a:latin typeface="Arial" panose="020B0604020202020204" pitchFamily="34" charset="0"/>
              </a:rPr>
              <a:t>USGS Repeat Photography of Glaciers in Glacier National Park​ (</a:t>
            </a:r>
            <a:r>
              <a:rPr lang="en-US" altLang="en-US" sz="1050" dirty="0">
                <a:latin typeface="Arial" panose="020B0604020202020204" pitchFamily="34" charset="0"/>
                <a:hlinkClick r:id="rId4"/>
              </a:rPr>
              <a:t>IPCC</a:t>
            </a:r>
            <a:r>
              <a:rPr lang="en-US" altLang="en-US" sz="1050" dirty="0">
                <a:latin typeface="Arial" panose="020B0604020202020204" pitchFamily="34" charset="0"/>
              </a:rPr>
              <a:t>)​.</a:t>
            </a:r>
            <a:br>
              <a:rPr lang="en-US" altLang="en-US" sz="1050" dirty="0">
                <a:latin typeface="Arial" panose="020B0604020202020204" pitchFamily="34" charset="0"/>
              </a:rPr>
            </a:br>
            <a:endParaRPr lang="en-US" altLang="en-US" sz="1050" dirty="0">
              <a:latin typeface="Arial" panose="020B0604020202020204" pitchFamily="34" charset="0"/>
            </a:endParaRPr>
          </a:p>
          <a:p>
            <a:pPr marL="0" indent="0" eaLnBrk="0" fontAlgn="base" hangingPunct="0">
              <a:lnSpc>
                <a:spcPct val="100000"/>
              </a:lnSpc>
              <a:spcBef>
                <a:spcPct val="0"/>
              </a:spcBef>
              <a:spcAft>
                <a:spcPct val="0"/>
              </a:spcAft>
              <a:buNone/>
            </a:pPr>
            <a:r>
              <a:rPr lang="en-US" altLang="en-US" sz="1050" b="1" dirty="0">
                <a:latin typeface="Arial" panose="020B0604020202020204" pitchFamily="34" charset="0"/>
              </a:rPr>
              <a:t>By cross-referencing these sources, I ensured the accuracy and relevance of the information provided. Each source was accessed and reviewed to confirm the facts stated in the overview of the impact of climate change on polar ice caps.</a:t>
            </a:r>
          </a:p>
          <a:p>
            <a:pPr marL="0" indent="0" eaLnBrk="0" fontAlgn="base" hangingPunct="0">
              <a:lnSpc>
                <a:spcPct val="100000"/>
              </a:lnSpc>
              <a:spcBef>
                <a:spcPct val="0"/>
              </a:spcBef>
              <a:spcAft>
                <a:spcPct val="0"/>
              </a:spcAft>
              <a:buNone/>
            </a:pPr>
            <a:endParaRPr lang="en-US" altLang="en-US" sz="1350" dirty="0">
              <a:latin typeface="Arial" panose="020B0604020202020204" pitchFamily="34" charset="0"/>
            </a:endParaRPr>
          </a:p>
        </p:txBody>
      </p:sp>
      <p:pic>
        <p:nvPicPr>
          <p:cNvPr id="2052" name="Picture 4" descr="High Alert Double Check Label">
            <a:extLst>
              <a:ext uri="{FF2B5EF4-FFF2-40B4-BE49-F238E27FC236}">
                <a16:creationId xmlns:a16="http://schemas.microsoft.com/office/drawing/2014/main" id="{1FFD6A79-B764-450E-887A-9CF7227DB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251" y="1275874"/>
            <a:ext cx="2728913" cy="2728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FF6A7B-C8C8-4873-8BA1-D700D4F796CC}"/>
              </a:ext>
            </a:extLst>
          </p:cNvPr>
          <p:cNvSpPr txBox="1"/>
          <p:nvPr/>
        </p:nvSpPr>
        <p:spPr>
          <a:xfrm>
            <a:off x="6468639" y="4294218"/>
            <a:ext cx="2608183" cy="300082"/>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6"/>
              </a:rPr>
              <a:t>Model Hallucination</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343887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00B887-3A5D-4777-B5B1-7790C848F7AD}"/>
              </a:ext>
            </a:extLst>
          </p:cNvPr>
          <p:cNvPicPr>
            <a:picLocks noChangeAspect="1"/>
          </p:cNvPicPr>
          <p:nvPr/>
        </p:nvPicPr>
        <p:blipFill>
          <a:blip r:embed="rId2"/>
          <a:stretch>
            <a:fillRect/>
          </a:stretch>
        </p:blipFill>
        <p:spPr>
          <a:xfrm>
            <a:off x="4734878" y="165049"/>
            <a:ext cx="4052540" cy="4813403"/>
          </a:xfrm>
          <a:prstGeom prst="rect">
            <a:avLst/>
          </a:prstGeom>
        </p:spPr>
      </p:pic>
      <p:sp>
        <p:nvSpPr>
          <p:cNvPr id="10" name="TextBox 9">
            <a:extLst>
              <a:ext uri="{FF2B5EF4-FFF2-40B4-BE49-F238E27FC236}">
                <a16:creationId xmlns:a16="http://schemas.microsoft.com/office/drawing/2014/main" id="{726E7CFB-C832-4141-B4E1-73173141387A}"/>
              </a:ext>
            </a:extLst>
          </p:cNvPr>
          <p:cNvSpPr txBox="1"/>
          <p:nvPr/>
        </p:nvSpPr>
        <p:spPr>
          <a:xfrm>
            <a:off x="265747" y="805815"/>
            <a:ext cx="4529638" cy="3624069"/>
          </a:xfrm>
          <a:prstGeom prst="rect">
            <a:avLst/>
          </a:prstGeom>
          <a:noFill/>
        </p:spPr>
        <p:txBody>
          <a:bodyPr wrap="none" rtlCol="0">
            <a:spAutoFit/>
          </a:bodyPr>
          <a:lstStyle/>
          <a:p>
            <a:pPr defTabSz="685800">
              <a:buClrTx/>
            </a:pPr>
            <a:r>
              <a:rPr lang="en-US" sz="1350" b="1" kern="1200" dirty="0">
                <a:solidFill>
                  <a:prstClr val="black"/>
                </a:solidFill>
                <a:latin typeface="Aptos" panose="02110004020202020204"/>
                <a:ea typeface="+mn-ea"/>
                <a:cs typeface="+mn-cs"/>
              </a:rPr>
              <a:t>Method Papers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Provide Pragmatic Techniques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Facilitate Thousand of Other Studies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Establish Standard Protocols or Reporting Methods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Create Fundamental Quantitative Techniques</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Insights </a:t>
            </a:r>
            <a:br>
              <a:rPr lang="en-US" sz="1350" b="1"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Science Progresses Through Methodological Infrastructure</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Single methodological innovation enables thousands of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subsequent Discoveries</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The papers create a new common language across disciplines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allowing bridges for research</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Cumulative adoption creates brand new disciplines through </a:t>
            </a: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methodologies</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
        <p:nvSpPr>
          <p:cNvPr id="13" name="TextBox 12">
            <a:extLst>
              <a:ext uri="{FF2B5EF4-FFF2-40B4-BE49-F238E27FC236}">
                <a16:creationId xmlns:a16="http://schemas.microsoft.com/office/drawing/2014/main" id="{BF10428A-60D1-4BAF-823F-420FBD1FACBB}"/>
              </a:ext>
            </a:extLst>
          </p:cNvPr>
          <p:cNvSpPr txBox="1"/>
          <p:nvPr/>
        </p:nvSpPr>
        <p:spPr>
          <a:xfrm>
            <a:off x="514350" y="282892"/>
            <a:ext cx="3077766" cy="300082"/>
          </a:xfrm>
          <a:prstGeom prst="rect">
            <a:avLst/>
          </a:prstGeom>
          <a:noFill/>
        </p:spPr>
        <p:txBody>
          <a:bodyPr wrap="none" rtlCol="0">
            <a:spAutoFit/>
          </a:bodyPr>
          <a:lstStyle/>
          <a:p>
            <a:pPr defTabSz="685800">
              <a:buClrTx/>
            </a:pPr>
            <a:r>
              <a:rPr lang="en-US" sz="1350" b="1" kern="1200" dirty="0">
                <a:solidFill>
                  <a:prstClr val="black"/>
                </a:solidFill>
                <a:latin typeface="Aptos" panose="02110004020202020204"/>
                <a:ea typeface="+mn-ea"/>
                <a:cs typeface="+mn-cs"/>
              </a:rPr>
              <a:t>Top 10 Cited Research Papers of All Time</a:t>
            </a:r>
          </a:p>
        </p:txBody>
      </p:sp>
    </p:spTree>
    <p:extLst>
      <p:ext uri="{BB962C8B-B14F-4D97-AF65-F5344CB8AC3E}">
        <p14:creationId xmlns:p14="http://schemas.microsoft.com/office/powerpoint/2010/main" val="161895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2697" y="1096874"/>
            <a:ext cx="465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600" dirty="0"/>
              <a:t>AI Literacy Workshop Series for Research Faculty, Graduate, &amp; Undergrads Students, Staff</a:t>
            </a:r>
            <a:br>
              <a:rPr lang="en-US" sz="4000" dirty="0"/>
            </a:br>
            <a:r>
              <a:rPr lang="en-US" sz="1200" dirty="0"/>
              <a:t>(Other 95%, Non Computer Science and Computer Engineering Faculty/Students/Staff </a:t>
            </a:r>
            <a:endParaRPr sz="1200" dirty="0"/>
          </a:p>
        </p:txBody>
      </p:sp>
      <p:sp>
        <p:nvSpPr>
          <p:cNvPr id="4" name="Subtitle 2">
            <a:extLst>
              <a:ext uri="{FF2B5EF4-FFF2-40B4-BE49-F238E27FC236}">
                <a16:creationId xmlns:a16="http://schemas.microsoft.com/office/drawing/2014/main" id="{0BC0411E-9C44-4518-A71A-5642092FE3E0}"/>
              </a:ext>
            </a:extLst>
          </p:cNvPr>
          <p:cNvSpPr txBox="1">
            <a:spLocks/>
          </p:cNvSpPr>
          <p:nvPr/>
        </p:nvSpPr>
        <p:spPr>
          <a:xfrm>
            <a:off x="5476309" y="1142699"/>
            <a:ext cx="3264994" cy="1337745"/>
          </a:xfrm>
          <a:prstGeom prst="rect">
            <a:avLst/>
          </a:prstGeom>
          <a:noFill/>
          <a:ln>
            <a:noFill/>
          </a:ln>
        </p:spPr>
        <p:txBody>
          <a:bodyPr spcFirstLastPara="1" vert="horz" wrap="square" lIns="91440" tIns="45720" rIns="91440" bIns="45720" rtlCol="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1pPr>
            <a:lvl2pPr marL="914400" marR="0" lvl="1"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15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9pPr>
          </a:lstStyle>
          <a:p>
            <a:pPr marL="114300" indent="0">
              <a:buNone/>
            </a:pPr>
            <a:r>
              <a:rPr lang="en-US" sz="1600" b="1" dirty="0"/>
              <a:t>AI Literacy Series For</a:t>
            </a:r>
          </a:p>
          <a:p>
            <a:pPr marL="114300" indent="0">
              <a:buNone/>
            </a:pPr>
            <a:r>
              <a:rPr lang="en-US" sz="1600" b="1" dirty="0"/>
              <a:t>For Teaching,  Research, Interdisciplinarity and Instruction</a:t>
            </a:r>
            <a:endParaRPr lang="en-US" sz="1600" dirty="0"/>
          </a:p>
        </p:txBody>
      </p:sp>
      <p:sp>
        <p:nvSpPr>
          <p:cNvPr id="5" name="TextBox 4">
            <a:extLst>
              <a:ext uri="{FF2B5EF4-FFF2-40B4-BE49-F238E27FC236}">
                <a16:creationId xmlns:a16="http://schemas.microsoft.com/office/drawing/2014/main" id="{B124B0C0-F529-4F47-9423-581EF17D55D3}"/>
              </a:ext>
            </a:extLst>
          </p:cNvPr>
          <p:cNvSpPr txBox="1"/>
          <p:nvPr/>
        </p:nvSpPr>
        <p:spPr>
          <a:xfrm>
            <a:off x="5557509" y="2837481"/>
            <a:ext cx="2550095" cy="1338420"/>
          </a:xfrm>
          <a:prstGeom prst="rect">
            <a:avLst/>
          </a:prstGeom>
        </p:spPr>
        <p:txBody>
          <a:bodyPr vert="horz" lIns="91440" tIns="45720" rIns="91440" bIns="45720" rtlCol="0">
            <a:normAutofit/>
          </a:bodyPr>
          <a:lstStyle/>
          <a:p>
            <a:pPr>
              <a:lnSpc>
                <a:spcPct val="90000"/>
              </a:lnSpc>
              <a:spcAft>
                <a:spcPts val="600"/>
              </a:spcAft>
            </a:pPr>
            <a:r>
              <a:rPr lang="en-US" b="1" dirty="0"/>
              <a:t>Orbach Science Library</a:t>
            </a:r>
          </a:p>
          <a:p>
            <a:pPr>
              <a:lnSpc>
                <a:spcPct val="90000"/>
              </a:lnSpc>
              <a:spcAft>
                <a:spcPts val="600"/>
              </a:spcAft>
            </a:pPr>
            <a:r>
              <a:rPr lang="en-US" b="1" dirty="0"/>
              <a:t>Division of Research and Technology Services</a:t>
            </a:r>
            <a:br>
              <a:rPr lang="en-US" dirty="0"/>
            </a:br>
            <a:r>
              <a:rPr lang="en-US" dirty="0"/>
              <a:t>UC Riverside Libraries,</a:t>
            </a:r>
          </a:p>
        </p:txBody>
      </p:sp>
    </p:spTree>
    <p:extLst>
      <p:ext uri="{BB962C8B-B14F-4D97-AF65-F5344CB8AC3E}">
        <p14:creationId xmlns:p14="http://schemas.microsoft.com/office/powerpoint/2010/main" val="3472770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DB016B9-87F5-47A6-A85F-09C2A223DD42}"/>
              </a:ext>
            </a:extLst>
          </p:cNvPr>
          <p:cNvSpPr>
            <a:spLocks noGrp="1" noChangeArrowheads="1"/>
          </p:cNvSpPr>
          <p:nvPr>
            <p:ph type="title"/>
          </p:nvPr>
        </p:nvSpPr>
        <p:spPr bwMode="auto">
          <a:xfrm>
            <a:off x="628650" y="205391"/>
            <a:ext cx="6606540" cy="113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lang="en-US" altLang="en-US" sz="1500" b="1" dirty="0">
                <a:solidFill>
                  <a:srgbClr val="1F2937"/>
                </a:solidFill>
              </a:rPr>
              <a:t>Advanced Citation &amp; LinkedIn Engagement Analysis Dashboard</a:t>
            </a:r>
          </a:p>
          <a:p>
            <a:pPr>
              <a:lnSpc>
                <a:spcPct val="100000"/>
              </a:lnSpc>
            </a:pPr>
            <a:r>
              <a:rPr lang="en-US" altLang="en-US" sz="1350" dirty="0">
                <a:solidFill>
                  <a:srgbClr val="4B5563"/>
                </a:solidFill>
              </a:rPr>
              <a:t>Interactive Dashboard visualization of citation patterns, knowledge flows,</a:t>
            </a:r>
            <a:br>
              <a:rPr lang="en-US" altLang="en-US" sz="1350" dirty="0">
                <a:solidFill>
                  <a:srgbClr val="4B5563"/>
                </a:solidFill>
              </a:rPr>
            </a:br>
            <a:r>
              <a:rPr lang="en-US" altLang="en-US" sz="1350" dirty="0">
                <a:solidFill>
                  <a:srgbClr val="4B5563"/>
                </a:solidFill>
              </a:rPr>
              <a:t> LinkedIn post performance with integrated insights (Claude 3.7 Vibe Coding) </a:t>
            </a:r>
            <a:br>
              <a:rPr lang="en-US" altLang="en-US" sz="1350" dirty="0">
                <a:solidFill>
                  <a:srgbClr val="4B5563"/>
                </a:solidFill>
              </a:rPr>
            </a:br>
            <a:r>
              <a:rPr lang="en-US" altLang="en-US" sz="1350" dirty="0">
                <a:solidFill>
                  <a:srgbClr val="4B5563"/>
                </a:solidFill>
                <a:hlinkClick r:id="rId2"/>
              </a:rPr>
              <a:t>https://claude.ai/public/artifacts/c5114dab-e723-4a1b-bf31-17f46a42129f</a:t>
            </a:r>
            <a:r>
              <a:rPr lang="en-US" altLang="en-US" sz="1350" dirty="0">
                <a:solidFill>
                  <a:srgbClr val="4B5563"/>
                </a:solidFill>
              </a:rPr>
              <a:t> </a:t>
            </a:r>
            <a:endParaRPr lang="en-US" altLang="en-US" sz="1350" dirty="0"/>
          </a:p>
          <a:p>
            <a:pPr>
              <a:lnSpc>
                <a:spcPct val="100000"/>
              </a:lnSpc>
            </a:pPr>
            <a:endParaRPr lang="en-US" altLang="en-US" sz="1350" dirty="0"/>
          </a:p>
        </p:txBody>
      </p:sp>
      <p:pic>
        <p:nvPicPr>
          <p:cNvPr id="3" name="Picture 2">
            <a:extLst>
              <a:ext uri="{FF2B5EF4-FFF2-40B4-BE49-F238E27FC236}">
                <a16:creationId xmlns:a16="http://schemas.microsoft.com/office/drawing/2014/main" id="{DA7DE9DA-99C0-420F-AD15-2BF4473FBD52}"/>
              </a:ext>
            </a:extLst>
          </p:cNvPr>
          <p:cNvPicPr>
            <a:picLocks noChangeAspect="1"/>
          </p:cNvPicPr>
          <p:nvPr/>
        </p:nvPicPr>
        <p:blipFill>
          <a:blip r:embed="rId3"/>
          <a:stretch>
            <a:fillRect/>
          </a:stretch>
        </p:blipFill>
        <p:spPr>
          <a:xfrm>
            <a:off x="199414" y="1263903"/>
            <a:ext cx="4372586" cy="3879598"/>
          </a:xfrm>
          <a:prstGeom prst="rect">
            <a:avLst/>
          </a:prstGeom>
        </p:spPr>
      </p:pic>
      <p:pic>
        <p:nvPicPr>
          <p:cNvPr id="6" name="Picture 5">
            <a:extLst>
              <a:ext uri="{FF2B5EF4-FFF2-40B4-BE49-F238E27FC236}">
                <a16:creationId xmlns:a16="http://schemas.microsoft.com/office/drawing/2014/main" id="{66E43CBE-B536-4609-B590-0ABB6E7A26B8}"/>
              </a:ext>
            </a:extLst>
          </p:cNvPr>
          <p:cNvPicPr>
            <a:picLocks noChangeAspect="1"/>
          </p:cNvPicPr>
          <p:nvPr/>
        </p:nvPicPr>
        <p:blipFill>
          <a:blip r:embed="rId4"/>
          <a:stretch>
            <a:fillRect/>
          </a:stretch>
        </p:blipFill>
        <p:spPr>
          <a:xfrm>
            <a:off x="4866010" y="1197054"/>
            <a:ext cx="4015101" cy="3740182"/>
          </a:xfrm>
          <a:prstGeom prst="rect">
            <a:avLst/>
          </a:prstGeom>
        </p:spPr>
      </p:pic>
    </p:spTree>
    <p:extLst>
      <p:ext uri="{BB962C8B-B14F-4D97-AF65-F5344CB8AC3E}">
        <p14:creationId xmlns:p14="http://schemas.microsoft.com/office/powerpoint/2010/main" val="795294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pic>
        <p:nvPicPr>
          <p:cNvPr id="5" name="Picture 4" descr="Electronic circuit board with processor">
            <a:extLst>
              <a:ext uri="{FF2B5EF4-FFF2-40B4-BE49-F238E27FC236}">
                <a16:creationId xmlns:a16="http://schemas.microsoft.com/office/drawing/2014/main" id="{CD43F9DC-655E-86BE-DF93-AFD79E3328A4}"/>
              </a:ext>
            </a:extLst>
          </p:cNvPr>
          <p:cNvPicPr>
            <a:picLocks noChangeAspect="1"/>
          </p:cNvPicPr>
          <p:nvPr/>
        </p:nvPicPr>
        <p:blipFill rotWithShape="1">
          <a:blip r:embed="rId3"/>
          <a:srcRect t="4048" r="1" b="17645"/>
          <a:stretch/>
        </p:blipFill>
        <p:spPr>
          <a:xfrm>
            <a:off x="4520565" y="14696"/>
            <a:ext cx="4783455" cy="2500312"/>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6" name="Picture 5">
            <a:extLst>
              <a:ext uri="{FF2B5EF4-FFF2-40B4-BE49-F238E27FC236}">
                <a16:creationId xmlns:a16="http://schemas.microsoft.com/office/drawing/2014/main" id="{940F486B-EF7E-A961-FF17-499655324972}"/>
              </a:ext>
            </a:extLst>
          </p:cNvPr>
          <p:cNvPicPr>
            <a:picLocks noChangeAspect="1"/>
          </p:cNvPicPr>
          <p:nvPr/>
        </p:nvPicPr>
        <p:blipFill rotWithShape="1">
          <a:blip r:embed="rId4"/>
          <a:srcRect t="8521" r="1" b="8512"/>
          <a:stretch/>
        </p:blipFill>
        <p:spPr>
          <a:xfrm>
            <a:off x="4331177" y="2657477"/>
            <a:ext cx="4783455" cy="2500311"/>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18" name="Group 17">
            <a:extLst>
              <a:ext uri="{FF2B5EF4-FFF2-40B4-BE49-F238E27FC236}">
                <a16:creationId xmlns:a16="http://schemas.microsoft.com/office/drawing/2014/main" id="{364A290D-B7BC-40B4-AB97-0C801BCCE2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4269" y="409"/>
            <a:ext cx="656037" cy="5143091"/>
            <a:chOff x="5632358" y="544"/>
            <a:chExt cx="874716" cy="6857455"/>
          </a:xfrm>
        </p:grpSpPr>
        <p:sp>
          <p:nvSpPr>
            <p:cNvPr id="19" name="Freeform: Shape 18">
              <a:extLst>
                <a:ext uri="{FF2B5EF4-FFF2-40B4-BE49-F238E27FC236}">
                  <a16:creationId xmlns:a16="http://schemas.microsoft.com/office/drawing/2014/main" id="{3C60D1EB-842B-4027-9728-E57314926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Aptos" panose="02110004020202020204"/>
              </a:endParaRPr>
            </a:p>
          </p:txBody>
        </p:sp>
        <p:sp>
          <p:nvSpPr>
            <p:cNvPr id="20" name="Freeform: Shape 19">
              <a:extLst>
                <a:ext uri="{FF2B5EF4-FFF2-40B4-BE49-F238E27FC236}">
                  <a16:creationId xmlns:a16="http://schemas.microsoft.com/office/drawing/2014/main" id="{44E103E5-C039-4EA4-843B-AD566B5C96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Aptos" panose="02110004020202020204"/>
              </a:endParaRPr>
            </a:p>
          </p:txBody>
        </p:sp>
      </p:grpSp>
      <p:pic>
        <p:nvPicPr>
          <p:cNvPr id="4" name="Picture 3">
            <a:extLst>
              <a:ext uri="{FF2B5EF4-FFF2-40B4-BE49-F238E27FC236}">
                <a16:creationId xmlns:a16="http://schemas.microsoft.com/office/drawing/2014/main" id="{CEFCB10B-B257-F297-D0F7-BA9E49BA647D}"/>
              </a:ext>
            </a:extLst>
          </p:cNvPr>
          <p:cNvPicPr>
            <a:picLocks noChangeAspect="1"/>
          </p:cNvPicPr>
          <p:nvPr/>
        </p:nvPicPr>
        <p:blipFill>
          <a:blip r:embed="rId6"/>
          <a:stretch>
            <a:fillRect/>
          </a:stretch>
        </p:blipFill>
        <p:spPr>
          <a:xfrm>
            <a:off x="236186" y="4186701"/>
            <a:ext cx="1366543" cy="768680"/>
          </a:xfrm>
          <a:prstGeom prst="rect">
            <a:avLst/>
          </a:prstGeom>
        </p:spPr>
      </p:pic>
      <p:sp>
        <p:nvSpPr>
          <p:cNvPr id="8" name="TextBox 7">
            <a:extLst>
              <a:ext uri="{FF2B5EF4-FFF2-40B4-BE49-F238E27FC236}">
                <a16:creationId xmlns:a16="http://schemas.microsoft.com/office/drawing/2014/main" id="{4BC30A60-BBEF-1778-FE45-2BF77E5C16F8}"/>
              </a:ext>
            </a:extLst>
          </p:cNvPr>
          <p:cNvSpPr txBox="1"/>
          <p:nvPr/>
        </p:nvSpPr>
        <p:spPr>
          <a:xfrm>
            <a:off x="5826997" y="4571041"/>
            <a:ext cx="2189870" cy="507831"/>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7"/>
              </a:rPr>
              <a:t>Cyborgs, Centaurs, Mermaids and Maenads </a:t>
            </a:r>
            <a:endParaRPr lang="en-US" sz="1350" kern="1200" dirty="0">
              <a:solidFill>
                <a:prstClr val="black"/>
              </a:solidFill>
              <a:latin typeface="Aptos" panose="02110004020202020204"/>
              <a:ea typeface="+mn-ea"/>
              <a:cs typeface="+mn-cs"/>
            </a:endParaRPr>
          </a:p>
        </p:txBody>
      </p:sp>
      <p:pic>
        <p:nvPicPr>
          <p:cNvPr id="1026" name="Picture 2" descr="Co-Intelligence by Ethan Mollick: 9780593716717 | PenguinRandomHouse.com:  Books">
            <a:extLst>
              <a:ext uri="{FF2B5EF4-FFF2-40B4-BE49-F238E27FC236}">
                <a16:creationId xmlns:a16="http://schemas.microsoft.com/office/drawing/2014/main" id="{25D15861-1E7D-4E6C-8AFE-211535B53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36" y="14696"/>
            <a:ext cx="2366010" cy="35728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95A16F-3635-4397-91DA-2557DB7FECA8}"/>
              </a:ext>
            </a:extLst>
          </p:cNvPr>
          <p:cNvSpPr txBox="1"/>
          <p:nvPr/>
        </p:nvSpPr>
        <p:spPr>
          <a:xfrm>
            <a:off x="2293726" y="3532295"/>
            <a:ext cx="1728358" cy="1546577"/>
          </a:xfrm>
          <a:prstGeom prst="rect">
            <a:avLst/>
          </a:prstGeom>
          <a:noFill/>
        </p:spPr>
        <p:txBody>
          <a:bodyPr wrap="none" rtlCol="0">
            <a:spAutoFit/>
          </a:bodyPr>
          <a:lstStyle/>
          <a:p>
            <a:pPr defTabSz="685800">
              <a:buClrTx/>
            </a:pPr>
            <a:r>
              <a:rPr lang="en-US" sz="1050" kern="1200" dirty="0">
                <a:solidFill>
                  <a:prstClr val="white"/>
                </a:solidFill>
                <a:latin typeface="Aptos" panose="02110004020202020204"/>
                <a:ea typeface="+mn-ea"/>
                <a:cs typeface="+mn-cs"/>
              </a:rPr>
              <a:t>Ethan </a:t>
            </a:r>
            <a:r>
              <a:rPr lang="en-US" sz="1050" kern="1200" dirty="0" err="1">
                <a:solidFill>
                  <a:prstClr val="white"/>
                </a:solidFill>
                <a:latin typeface="Aptos" panose="02110004020202020204"/>
                <a:ea typeface="+mn-ea"/>
                <a:cs typeface="+mn-cs"/>
              </a:rPr>
              <a:t>Mollick</a:t>
            </a:r>
            <a:r>
              <a:rPr lang="en-US" sz="1050" kern="1200" dirty="0">
                <a:solidFill>
                  <a:prstClr val="white"/>
                </a:solidFill>
                <a:latin typeface="Aptos" panose="02110004020202020204"/>
                <a:ea typeface="+mn-ea"/>
                <a:cs typeface="+mn-cs"/>
              </a:rPr>
              <a:t>, Wharton</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Business Professor, LinkedIn</a:t>
            </a:r>
          </a:p>
          <a:p>
            <a:pPr defTabSz="685800">
              <a:buClrTx/>
            </a:pPr>
            <a:endParaRPr lang="en-US" sz="1050" kern="1200" dirty="0">
              <a:solidFill>
                <a:prstClr val="white"/>
              </a:solidFill>
              <a:latin typeface="Aptos" panose="02110004020202020204"/>
              <a:ea typeface="+mn-ea"/>
              <a:cs typeface="+mn-cs"/>
            </a:endParaRPr>
          </a:p>
          <a:p>
            <a:pPr defTabSz="685800">
              <a:buClrTx/>
            </a:pPr>
            <a:r>
              <a:rPr lang="en-US" sz="1050" kern="1200" dirty="0">
                <a:solidFill>
                  <a:prstClr val="white"/>
                </a:solidFill>
                <a:latin typeface="Aptos" panose="02110004020202020204"/>
                <a:ea typeface="+mn-ea"/>
                <a:cs typeface="+mn-cs"/>
              </a:rPr>
              <a:t>Mustafa Suleyman, </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now at Microsoft, </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Co-founder of Inflection,</a:t>
            </a:r>
          </a:p>
          <a:p>
            <a:pPr defTabSz="685800">
              <a:buClrTx/>
            </a:pPr>
            <a:r>
              <a:rPr lang="en-US" sz="1050" kern="1200" dirty="0">
                <a:solidFill>
                  <a:prstClr val="white"/>
                </a:solidFill>
                <a:latin typeface="Aptos" panose="02110004020202020204"/>
                <a:ea typeface="+mn-ea"/>
                <a:cs typeface="+mn-cs"/>
              </a:rPr>
              <a:t>DeepMind with</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 </a:t>
            </a:r>
            <a:r>
              <a:rPr lang="en-US" sz="1050" kern="1200" dirty="0" err="1">
                <a:solidFill>
                  <a:prstClr val="white"/>
                </a:solidFill>
                <a:latin typeface="Aptos" panose="02110004020202020204"/>
                <a:ea typeface="+mn-ea"/>
                <a:cs typeface="+mn-cs"/>
              </a:rPr>
              <a:t>Demis</a:t>
            </a:r>
            <a:r>
              <a:rPr lang="en-US" sz="1050" kern="1200" dirty="0">
                <a:solidFill>
                  <a:prstClr val="white"/>
                </a:solidFill>
                <a:latin typeface="Aptos" panose="02110004020202020204"/>
                <a:ea typeface="+mn-ea"/>
                <a:cs typeface="+mn-cs"/>
              </a:rPr>
              <a:t> Hassabis </a:t>
            </a:r>
            <a:br>
              <a:rPr lang="en-US" sz="1050" kern="1200" dirty="0">
                <a:solidFill>
                  <a:prstClr val="white"/>
                </a:solidFill>
                <a:latin typeface="Aptos" panose="02110004020202020204"/>
                <a:ea typeface="+mn-ea"/>
                <a:cs typeface="+mn-cs"/>
              </a:rPr>
            </a:br>
            <a:r>
              <a:rPr lang="en-US" sz="1050" kern="1200" dirty="0">
                <a:solidFill>
                  <a:prstClr val="white"/>
                </a:solidFill>
                <a:latin typeface="Aptos" panose="02110004020202020204"/>
                <a:ea typeface="+mn-ea"/>
                <a:cs typeface="+mn-cs"/>
              </a:rPr>
              <a:t>(Nobel Prize for Chemistry)</a:t>
            </a:r>
          </a:p>
        </p:txBody>
      </p:sp>
    </p:spTree>
    <p:extLst>
      <p:ext uri="{BB962C8B-B14F-4D97-AF65-F5344CB8AC3E}">
        <p14:creationId xmlns:p14="http://schemas.microsoft.com/office/powerpoint/2010/main" val="3315828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B55A4-AE74-48E4-9427-A28860D6FBCE}"/>
              </a:ext>
            </a:extLst>
          </p:cNvPr>
          <p:cNvSpPr>
            <a:spLocks noGrp="1"/>
          </p:cNvSpPr>
          <p:nvPr>
            <p:ph type="title"/>
          </p:nvPr>
        </p:nvSpPr>
        <p:spPr/>
        <p:txBody>
          <a:bodyPr>
            <a:normAutofit/>
          </a:bodyPr>
          <a:lstStyle/>
          <a:p>
            <a:pPr algn="ctr"/>
            <a:r>
              <a:rPr lang="en-US" sz="2400" b="1" dirty="0"/>
              <a:t>Entanglement, Diffraction, Intra-action</a:t>
            </a:r>
            <a:br>
              <a:rPr lang="en-US" dirty="0"/>
            </a:br>
            <a:r>
              <a:rPr lang="en-US" sz="2000" dirty="0"/>
              <a:t>Karen Barad, Feminist Physicist, UC Santa Cruz</a:t>
            </a:r>
          </a:p>
        </p:txBody>
      </p:sp>
      <p:sp>
        <p:nvSpPr>
          <p:cNvPr id="3" name="Content Placeholder 2">
            <a:extLst>
              <a:ext uri="{FF2B5EF4-FFF2-40B4-BE49-F238E27FC236}">
                <a16:creationId xmlns:a16="http://schemas.microsoft.com/office/drawing/2014/main" id="{E413E3A9-B920-4D75-92F9-AAFD9D5F1E99}"/>
              </a:ext>
            </a:extLst>
          </p:cNvPr>
          <p:cNvSpPr>
            <a:spLocks noGrp="1"/>
          </p:cNvSpPr>
          <p:nvPr>
            <p:ph idx="1"/>
          </p:nvPr>
        </p:nvSpPr>
        <p:spPr>
          <a:xfrm>
            <a:off x="3908322" y="1369219"/>
            <a:ext cx="4607027" cy="3263504"/>
          </a:xfrm>
        </p:spPr>
        <p:txBody>
          <a:bodyPr>
            <a:normAutofit fontScale="92500" lnSpcReduction="10000"/>
          </a:bodyPr>
          <a:lstStyle/>
          <a:p>
            <a:r>
              <a:rPr lang="en-US" dirty="0"/>
              <a:t>Working With Large Language Models</a:t>
            </a:r>
          </a:p>
          <a:p>
            <a:r>
              <a:rPr lang="en-US" dirty="0"/>
              <a:t>Entanglement of Human and AI</a:t>
            </a:r>
          </a:p>
          <a:p>
            <a:r>
              <a:rPr lang="en-US" dirty="0"/>
              <a:t>Agency Emerging out of Relationship (Intra-Action)</a:t>
            </a:r>
          </a:p>
          <a:p>
            <a:r>
              <a:rPr lang="en-US" dirty="0"/>
              <a:t>New Knowledge Objects Appearing out of intra-action, (Collapse of Potentialities from Wave to Particle)</a:t>
            </a:r>
          </a:p>
          <a:p>
            <a:r>
              <a:rPr lang="en-US" dirty="0"/>
              <a:t>Other Models for Human/AI Interaction: </a:t>
            </a:r>
            <a:r>
              <a:rPr lang="en-US" dirty="0">
                <a:hlinkClick r:id="rId2"/>
              </a:rPr>
              <a:t>https://www.linkedin.com/pulse/co-intelligence-entangled-partnerships-modles-raymond-uzwyshyn-ph-d--5mgmc</a:t>
            </a:r>
            <a:r>
              <a:rPr lang="en-US" dirty="0"/>
              <a:t> </a:t>
            </a:r>
          </a:p>
        </p:txBody>
      </p:sp>
      <p:pic>
        <p:nvPicPr>
          <p:cNvPr id="4" name="Picture 3">
            <a:extLst>
              <a:ext uri="{FF2B5EF4-FFF2-40B4-BE49-F238E27FC236}">
                <a16:creationId xmlns:a16="http://schemas.microsoft.com/office/drawing/2014/main" id="{6A6C7800-59D8-4979-8011-7AAA78A51374}"/>
              </a:ext>
            </a:extLst>
          </p:cNvPr>
          <p:cNvPicPr>
            <a:picLocks noChangeAspect="1"/>
          </p:cNvPicPr>
          <p:nvPr/>
        </p:nvPicPr>
        <p:blipFill>
          <a:blip r:embed="rId3"/>
          <a:stretch>
            <a:fillRect/>
          </a:stretch>
        </p:blipFill>
        <p:spPr>
          <a:xfrm>
            <a:off x="665521" y="1268016"/>
            <a:ext cx="2397494" cy="3594919"/>
          </a:xfrm>
          <a:prstGeom prst="rect">
            <a:avLst/>
          </a:prstGeom>
        </p:spPr>
      </p:pic>
    </p:spTree>
    <p:extLst>
      <p:ext uri="{BB962C8B-B14F-4D97-AF65-F5344CB8AC3E}">
        <p14:creationId xmlns:p14="http://schemas.microsoft.com/office/powerpoint/2010/main" val="1454618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27F2D8-DFAC-4488-BC51-E440895132AC}"/>
              </a:ext>
            </a:extLst>
          </p:cNvPr>
          <p:cNvPicPr>
            <a:picLocks noChangeAspect="1"/>
          </p:cNvPicPr>
          <p:nvPr/>
        </p:nvPicPr>
        <p:blipFill>
          <a:blip r:embed="rId2"/>
          <a:stretch>
            <a:fillRect/>
          </a:stretch>
        </p:blipFill>
        <p:spPr>
          <a:xfrm>
            <a:off x="51619" y="0"/>
            <a:ext cx="9144000" cy="3058256"/>
          </a:xfrm>
          <a:prstGeom prst="rect">
            <a:avLst/>
          </a:prstGeom>
        </p:spPr>
      </p:pic>
      <p:pic>
        <p:nvPicPr>
          <p:cNvPr id="3074" name="Picture 2">
            <a:extLst>
              <a:ext uri="{FF2B5EF4-FFF2-40B4-BE49-F238E27FC236}">
                <a16:creationId xmlns:a16="http://schemas.microsoft.com/office/drawing/2014/main" id="{92DF4677-C998-4008-9684-D83346997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 y="2838570"/>
            <a:ext cx="4097655" cy="23049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B185EA-9E74-4C06-BAEB-C2E9713FAACC}"/>
              </a:ext>
            </a:extLst>
          </p:cNvPr>
          <p:cNvSpPr txBox="1"/>
          <p:nvPr/>
        </p:nvSpPr>
        <p:spPr>
          <a:xfrm>
            <a:off x="4526096" y="3148781"/>
            <a:ext cx="4190571" cy="707886"/>
          </a:xfrm>
          <a:prstGeom prst="rect">
            <a:avLst/>
          </a:prstGeom>
          <a:noFill/>
        </p:spPr>
        <p:txBody>
          <a:bodyPr wrap="none" rtlCol="0">
            <a:spAutoFit/>
          </a:bodyPr>
          <a:lstStyle/>
          <a:p>
            <a:r>
              <a:rPr lang="en-US" sz="2000" b="1" dirty="0">
                <a:latin typeface="Verdana" panose="020B0604030504040204" pitchFamily="34" charset="0"/>
                <a:ea typeface="Verdana" panose="020B0604030504040204" pitchFamily="34" charset="0"/>
              </a:rPr>
              <a:t>An Amazing </a:t>
            </a:r>
            <a:br>
              <a:rPr lang="en-US" sz="2000" b="1" dirty="0">
                <a:latin typeface="Verdana" panose="020B0604030504040204" pitchFamily="34" charset="0"/>
                <a:ea typeface="Verdana" panose="020B0604030504040204" pitchFamily="34" charset="0"/>
              </a:rPr>
            </a:br>
            <a:r>
              <a:rPr lang="en-US" sz="2000" b="1" dirty="0">
                <a:latin typeface="Verdana" panose="020B0604030504040204" pitchFamily="34" charset="0"/>
                <a:ea typeface="Verdana" panose="020B0604030504040204" pitchFamily="34" charset="0"/>
              </a:rPr>
              <a:t>Research and Learning Tool</a:t>
            </a:r>
          </a:p>
        </p:txBody>
      </p:sp>
    </p:spTree>
    <p:extLst>
      <p:ext uri="{BB962C8B-B14F-4D97-AF65-F5344CB8AC3E}">
        <p14:creationId xmlns:p14="http://schemas.microsoft.com/office/powerpoint/2010/main" val="32222255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103B-7688-45A4-9492-D6F87D9B6151}"/>
              </a:ext>
            </a:extLst>
          </p:cNvPr>
          <p:cNvSpPr>
            <a:spLocks noGrp="1"/>
          </p:cNvSpPr>
          <p:nvPr>
            <p:ph type="title"/>
          </p:nvPr>
        </p:nvSpPr>
        <p:spPr/>
        <p:txBody>
          <a:bodyPr>
            <a:normAutofit/>
          </a:bodyPr>
          <a:lstStyle/>
          <a:p>
            <a:r>
              <a:rPr lang="en-US" dirty="0"/>
              <a:t>Education and AI: </a:t>
            </a:r>
            <a:r>
              <a:rPr lang="en-US" dirty="0" err="1"/>
              <a:t>NotebookLM</a:t>
            </a:r>
            <a:br>
              <a:rPr lang="en-US" dirty="0"/>
            </a:br>
            <a:r>
              <a:rPr lang="en-US" sz="2700" dirty="0"/>
              <a:t>Podcast, Briefing Too, Timeline, Study Guide</a:t>
            </a:r>
          </a:p>
        </p:txBody>
      </p:sp>
      <p:pic>
        <p:nvPicPr>
          <p:cNvPr id="5" name="Content Placeholder 4">
            <a:extLst>
              <a:ext uri="{FF2B5EF4-FFF2-40B4-BE49-F238E27FC236}">
                <a16:creationId xmlns:a16="http://schemas.microsoft.com/office/drawing/2014/main" id="{3A40721A-8070-44FD-A0E8-40660A424B05}"/>
              </a:ext>
            </a:extLst>
          </p:cNvPr>
          <p:cNvPicPr>
            <a:picLocks noGrp="1" noChangeAspect="1"/>
          </p:cNvPicPr>
          <p:nvPr>
            <p:ph idx="1"/>
          </p:nvPr>
        </p:nvPicPr>
        <p:blipFill>
          <a:blip r:embed="rId2"/>
          <a:stretch>
            <a:fillRect/>
          </a:stretch>
        </p:blipFill>
        <p:spPr>
          <a:xfrm>
            <a:off x="412868" y="1268016"/>
            <a:ext cx="5236424" cy="3029978"/>
          </a:xfrm>
        </p:spPr>
      </p:pic>
      <p:sp>
        <p:nvSpPr>
          <p:cNvPr id="7" name="TextBox 6">
            <a:extLst>
              <a:ext uri="{FF2B5EF4-FFF2-40B4-BE49-F238E27FC236}">
                <a16:creationId xmlns:a16="http://schemas.microsoft.com/office/drawing/2014/main" id="{3D4FABBC-EEFE-4A35-B5C1-08739CB19F06}"/>
              </a:ext>
            </a:extLst>
          </p:cNvPr>
          <p:cNvSpPr txBox="1"/>
          <p:nvPr/>
        </p:nvSpPr>
        <p:spPr>
          <a:xfrm>
            <a:off x="5986660" y="3739967"/>
            <a:ext cx="2432825"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hlinkClick r:id="rId3"/>
              </a:rPr>
              <a:t>https://notebooklm.google.com/notebook/178889d8-1301-4dc1-a30d-b344a77ab52d/audio</a:t>
            </a:r>
            <a:r>
              <a:rPr lang="en-US" sz="1350" kern="1200" dirty="0">
                <a:solidFill>
                  <a:prstClr val="black"/>
                </a:solidFill>
                <a:latin typeface="Aptos" panose="02110004020202020204"/>
                <a:ea typeface="+mn-ea"/>
                <a:cs typeface="+mn-cs"/>
              </a:rPr>
              <a:t> </a:t>
            </a:r>
          </a:p>
        </p:txBody>
      </p:sp>
      <p:pic>
        <p:nvPicPr>
          <p:cNvPr id="3" name="Picture 2">
            <a:extLst>
              <a:ext uri="{FF2B5EF4-FFF2-40B4-BE49-F238E27FC236}">
                <a16:creationId xmlns:a16="http://schemas.microsoft.com/office/drawing/2014/main" id="{29F6F3A6-76A3-4B6D-B399-4C33F5A69FDF}"/>
              </a:ext>
            </a:extLst>
          </p:cNvPr>
          <p:cNvPicPr>
            <a:picLocks noChangeAspect="1"/>
          </p:cNvPicPr>
          <p:nvPr/>
        </p:nvPicPr>
        <p:blipFill>
          <a:blip r:embed="rId4"/>
          <a:stretch>
            <a:fillRect/>
          </a:stretch>
        </p:blipFill>
        <p:spPr>
          <a:xfrm>
            <a:off x="6047493" y="1735829"/>
            <a:ext cx="2536156" cy="1536325"/>
          </a:xfrm>
          <a:prstGeom prst="rect">
            <a:avLst/>
          </a:prstGeom>
        </p:spPr>
      </p:pic>
      <p:pic>
        <p:nvPicPr>
          <p:cNvPr id="4" name="Picture 3">
            <a:extLst>
              <a:ext uri="{FF2B5EF4-FFF2-40B4-BE49-F238E27FC236}">
                <a16:creationId xmlns:a16="http://schemas.microsoft.com/office/drawing/2014/main" id="{E90CC6D8-6813-4D89-97B4-7D5FF9085F37}"/>
              </a:ext>
            </a:extLst>
          </p:cNvPr>
          <p:cNvPicPr>
            <a:picLocks noChangeAspect="1"/>
          </p:cNvPicPr>
          <p:nvPr/>
        </p:nvPicPr>
        <p:blipFill>
          <a:blip r:embed="rId5"/>
          <a:stretch>
            <a:fillRect/>
          </a:stretch>
        </p:blipFill>
        <p:spPr>
          <a:xfrm>
            <a:off x="3152664" y="3887710"/>
            <a:ext cx="2235837" cy="1255790"/>
          </a:xfrm>
          <a:prstGeom prst="rect">
            <a:avLst/>
          </a:prstGeom>
        </p:spPr>
      </p:pic>
    </p:spTree>
    <p:extLst>
      <p:ext uri="{BB962C8B-B14F-4D97-AF65-F5344CB8AC3E}">
        <p14:creationId xmlns:p14="http://schemas.microsoft.com/office/powerpoint/2010/main" val="1408791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raymondu@ucr.edu  </a:t>
            </a:r>
            <a:br>
              <a:rPr lang="en-US" sz="1050" dirty="0"/>
            </a:br>
            <a:r>
              <a:rPr lang="en-US" sz="1050" dirty="0">
                <a:hlinkClick r:id="rId3"/>
              </a:rPr>
              <a:t>https://www.linkedin.com/in/rayuzwyshyn/</a:t>
            </a:r>
            <a:r>
              <a:rPr lang="en-US" sz="1050" dirty="0"/>
              <a:t> </a:t>
            </a:r>
            <a:br>
              <a:rPr lang="en-US" sz="1050" dirty="0"/>
            </a:br>
            <a:r>
              <a:rPr lang="en-US" sz="1050" dirty="0">
                <a:hlinkClick r:id="rId4"/>
              </a:rPr>
              <a:t>https://rayuzwyshyn.net</a:t>
            </a:r>
            <a:r>
              <a:rPr lang="en-US" sz="1050" dirty="0"/>
              <a:t>  </a:t>
            </a:r>
          </a:p>
        </p:txBody>
      </p:sp>
      <p:sp>
        <p:nvSpPr>
          <p:cNvPr id="40" name="Google Shape;40;p9"/>
          <p:cNvSpPr txBox="1">
            <a:spLocks noGrp="1"/>
          </p:cNvSpPr>
          <p:nvPr>
            <p:ph type="subTitle" idx="1"/>
          </p:nvPr>
        </p:nvSpPr>
        <p:spPr>
          <a:xfrm>
            <a:off x="526800" y="1524857"/>
            <a:ext cx="4045200"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coming!</a:t>
            </a:r>
            <a:endParaRPr sz="2800" dirty="0"/>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a:t>Comments and Questions</a:t>
            </a:r>
            <a:endParaRPr b="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571350" y="571501"/>
            <a:ext cx="4411321" cy="1281182"/>
          </a:xfrm>
        </p:spPr>
        <p:txBody>
          <a:bodyPr anchor="ctr">
            <a:normAutofit/>
          </a:bodyPr>
          <a:lstStyle/>
          <a:p>
            <a:r>
              <a:rPr lang="en-US" sz="2775" dirty="0"/>
              <a:t>Ethical Considerations and Best Practices in Academia</a:t>
            </a:r>
            <a:br>
              <a:rPr lang="en-US" sz="2775" dirty="0"/>
            </a:br>
            <a:endParaRPr lang="en-US" sz="2775" dirty="0"/>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571350" y="1397250"/>
            <a:ext cx="4169243" cy="3394778"/>
          </a:xfrm>
        </p:spPr>
        <p:txBody>
          <a:bodyPr anchor="ctr">
            <a:normAutofit/>
          </a:bodyPr>
          <a:lstStyle/>
          <a:p>
            <a:pPr marL="0" indent="0">
              <a:buNone/>
            </a:pPr>
            <a:r>
              <a:rPr lang="en-US" sz="1425" dirty="0"/>
              <a:t>Be Aware Models </a:t>
            </a:r>
            <a:r>
              <a:rPr lang="en-US" sz="1425" b="1" dirty="0"/>
              <a:t>Hallucinate</a:t>
            </a:r>
            <a:r>
              <a:rPr lang="en-US" sz="1425" dirty="0"/>
              <a:t> (Probabilistically Likely but factually ‘untrue or non-existent) </a:t>
            </a:r>
          </a:p>
          <a:p>
            <a:pPr marL="0" indent="0">
              <a:buNone/>
            </a:pPr>
            <a:r>
              <a:rPr lang="en-US" sz="1425" dirty="0"/>
              <a:t>Be aware of potential biases in AI outputs from dataset</a:t>
            </a:r>
          </a:p>
          <a:p>
            <a:pPr marL="0" indent="0">
              <a:buNone/>
            </a:pPr>
            <a:r>
              <a:rPr lang="en-US" sz="1425" dirty="0"/>
              <a:t>Try To Validate AI-generated information with reliable sources (Internally and Externally), Against other Models, the Internet or Library Sources </a:t>
            </a:r>
          </a:p>
        </p:txBody>
      </p:sp>
      <p:pic>
        <p:nvPicPr>
          <p:cNvPr id="16" name="Picture 15" descr="People at the meeting desk">
            <a:extLst>
              <a:ext uri="{FF2B5EF4-FFF2-40B4-BE49-F238E27FC236}">
                <a16:creationId xmlns:a16="http://schemas.microsoft.com/office/drawing/2014/main" id="{B617FED2-DF26-D31F-4B6D-9C6F1ABA4777}"/>
              </a:ext>
            </a:extLst>
          </p:cNvPr>
          <p:cNvPicPr>
            <a:picLocks noChangeAspect="1"/>
          </p:cNvPicPr>
          <p:nvPr/>
        </p:nvPicPr>
        <p:blipFill rotWithShape="1">
          <a:blip r:embed="rId2"/>
          <a:srcRect l="23458" r="32859" b="-1"/>
          <a:stretch/>
        </p:blipFill>
        <p:spPr>
          <a:xfrm>
            <a:off x="6267003" y="339475"/>
            <a:ext cx="1867639" cy="2404970"/>
          </a:xfrm>
          <a:prstGeom prst="rect">
            <a:avLst/>
          </a:prstGeom>
          <a:effectLst>
            <a:outerShdw blurRad="127000" dist="50800" dir="10800000" sx="99000" sy="99000" algn="r" rotWithShape="0">
              <a:prstClr val="black">
                <a:alpha val="40000"/>
              </a:prstClr>
            </a:outerShdw>
          </a:effectLst>
        </p:spPr>
      </p:pic>
      <p:sp>
        <p:nvSpPr>
          <p:cNvPr id="7" name="TextBox 6">
            <a:extLst>
              <a:ext uri="{FF2B5EF4-FFF2-40B4-BE49-F238E27FC236}">
                <a16:creationId xmlns:a16="http://schemas.microsoft.com/office/drawing/2014/main" id="{49DCDCDA-EAF4-A760-B1BB-37D0E0CC9587}"/>
              </a:ext>
            </a:extLst>
          </p:cNvPr>
          <p:cNvSpPr txBox="1"/>
          <p:nvPr/>
        </p:nvSpPr>
        <p:spPr>
          <a:xfrm>
            <a:off x="5472253" y="3155926"/>
            <a:ext cx="3457138" cy="1154162"/>
          </a:xfrm>
          <a:prstGeom prst="rect">
            <a:avLst/>
          </a:prstGeom>
          <a:noFill/>
        </p:spPr>
        <p:txBody>
          <a:bodyPr wrap="square">
            <a:spAutoFit/>
          </a:bodyPr>
          <a:lstStyle/>
          <a:p>
            <a:pPr defTabSz="685800">
              <a:buClrTx/>
            </a:pPr>
            <a:r>
              <a:rPr lang="en-US" sz="1350" i="1" kern="1200" dirty="0">
                <a:solidFill>
                  <a:prstClr val="black"/>
                </a:solidFill>
                <a:latin typeface="Aptos" panose="02110004020202020204"/>
                <a:ea typeface="+mn-ea"/>
                <a:cs typeface="+mn-cs"/>
              </a:rPr>
              <a:t>“</a:t>
            </a:r>
            <a:r>
              <a:rPr lang="en-US" sz="1050" i="1" kern="1200" dirty="0">
                <a:solidFill>
                  <a:prstClr val="black"/>
                </a:solidFill>
                <a:latin typeface="Aptos" panose="02110004020202020204"/>
                <a:ea typeface="+mn-ea"/>
                <a:cs typeface="+mn-cs"/>
              </a:rPr>
              <a:t>Think of the model as a student or professor that blurts out an answer before checking the facts,” said </a:t>
            </a:r>
            <a:r>
              <a:rPr lang="en-US" sz="1050" i="1" kern="1200" dirty="0" err="1">
                <a:solidFill>
                  <a:prstClr val="black"/>
                </a:solidFill>
                <a:latin typeface="Aptos" panose="02110004020202020204"/>
                <a:ea typeface="+mn-ea"/>
                <a:cs typeface="+mn-cs"/>
              </a:rPr>
              <a:t>Lastras</a:t>
            </a:r>
            <a:r>
              <a:rPr lang="en-US" sz="1050" i="1" kern="1200" dirty="0">
                <a:solidFill>
                  <a:prstClr val="black"/>
                </a:solidFill>
                <a:latin typeface="Aptos" panose="02110004020202020204"/>
                <a:ea typeface="+mn-ea"/>
                <a:cs typeface="+mn-cs"/>
              </a:rPr>
              <a:t>. “Experience teaches us to stop and say when we don’t know something. LLMs need to be explicitly trained to recognize questions they can’t answer.” </a:t>
            </a:r>
            <a:br>
              <a:rPr lang="en-US" sz="1050" i="1" kern="1200" dirty="0">
                <a:solidFill>
                  <a:prstClr val="black"/>
                </a:solidFill>
                <a:latin typeface="Aptos" panose="02110004020202020204"/>
                <a:ea typeface="+mn-ea"/>
                <a:cs typeface="+mn-cs"/>
              </a:rPr>
            </a:br>
            <a:r>
              <a:rPr lang="en-US" sz="900" b="1" i="1" kern="1200" dirty="0">
                <a:solidFill>
                  <a:prstClr val="black"/>
                </a:solidFill>
                <a:latin typeface="Aptos" panose="02110004020202020204"/>
                <a:ea typeface="+mn-ea"/>
                <a:cs typeface="+mn-cs"/>
              </a:rPr>
              <a:t>Luis </a:t>
            </a:r>
            <a:r>
              <a:rPr lang="en-US" sz="900" b="1" i="1" kern="1200" dirty="0" err="1">
                <a:solidFill>
                  <a:prstClr val="black"/>
                </a:solidFill>
                <a:latin typeface="Aptos" panose="02110004020202020204"/>
                <a:ea typeface="+mn-ea"/>
                <a:cs typeface="+mn-cs"/>
              </a:rPr>
              <a:t>Lastras</a:t>
            </a:r>
            <a:r>
              <a:rPr lang="en-US" sz="900" b="1" i="1" kern="1200" dirty="0">
                <a:solidFill>
                  <a:prstClr val="black"/>
                </a:solidFill>
                <a:latin typeface="Aptos" panose="02110004020202020204"/>
                <a:ea typeface="+mn-ea"/>
                <a:cs typeface="+mn-cs"/>
              </a:rPr>
              <a:t>,  IBM Director of AI Language Tech</a:t>
            </a:r>
            <a:r>
              <a:rPr lang="en-US" sz="1350" i="1" kern="1200" dirty="0">
                <a:solidFill>
                  <a:prstClr val="black"/>
                </a:solidFill>
                <a:latin typeface="Aptos" panose="02110004020202020204"/>
                <a:ea typeface="+mn-ea"/>
                <a:cs typeface="+mn-cs"/>
              </a:rPr>
              <a:t>. </a:t>
            </a:r>
          </a:p>
        </p:txBody>
      </p:sp>
    </p:spTree>
    <p:extLst>
      <p:ext uri="{BB962C8B-B14F-4D97-AF65-F5344CB8AC3E}">
        <p14:creationId xmlns:p14="http://schemas.microsoft.com/office/powerpoint/2010/main" val="2888183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1"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Aptos" panose="02110004020202020204"/>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483985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graphicFrame>
        <p:nvGraphicFramePr>
          <p:cNvPr id="4" name="Content Placeholder 3">
            <a:extLst>
              <a:ext uri="{FF2B5EF4-FFF2-40B4-BE49-F238E27FC236}">
                <a16:creationId xmlns:a16="http://schemas.microsoft.com/office/drawing/2014/main" id="{17EA14C7-0C90-0E87-70CE-77C601B6A7A1}"/>
              </a:ext>
            </a:extLst>
          </p:cNvPr>
          <p:cNvGraphicFramePr>
            <a:graphicFrameLocks noGrp="1"/>
          </p:cNvGraphicFramePr>
          <p:nvPr>
            <p:ph idx="1"/>
          </p:nvPr>
        </p:nvGraphicFramePr>
        <p:xfrm>
          <a:off x="1193579" y="482600"/>
          <a:ext cx="6756844" cy="4178300"/>
        </p:xfrm>
        <a:graphic>
          <a:graphicData uri="http://schemas.openxmlformats.org/drawingml/2006/table">
            <a:tbl>
              <a:tblPr>
                <a:solidFill>
                  <a:srgbClr val="F7F7F7"/>
                </a:solidFill>
              </a:tblPr>
              <a:tblGrid>
                <a:gridCol w="2329435">
                  <a:extLst>
                    <a:ext uri="{9D8B030D-6E8A-4147-A177-3AD203B41FA5}">
                      <a16:colId xmlns:a16="http://schemas.microsoft.com/office/drawing/2014/main" val="3359254717"/>
                    </a:ext>
                  </a:extLst>
                </a:gridCol>
                <a:gridCol w="4427409">
                  <a:extLst>
                    <a:ext uri="{9D8B030D-6E8A-4147-A177-3AD203B41FA5}">
                      <a16:colId xmlns:a16="http://schemas.microsoft.com/office/drawing/2014/main" val="3113351071"/>
                    </a:ext>
                  </a:extLst>
                </a:gridCol>
              </a:tblGrid>
              <a:tr h="527583">
                <a:tc>
                  <a:txBody>
                    <a:bodyPr/>
                    <a:lstStyle/>
                    <a:p>
                      <a:r>
                        <a:rPr lang="en-US" sz="2000" b="1" cap="none" spc="0">
                          <a:solidFill>
                            <a:schemeClr val="tx1"/>
                          </a:solidFill>
                        </a:rPr>
                        <a:t>Category</a:t>
                      </a:r>
                    </a:p>
                  </a:txBody>
                  <a:tcPr marL="115529" marR="115529" marT="57764" marB="115529"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r>
                        <a:rPr lang="en-US" sz="2000" b="1" cap="none" spc="0" dirty="0">
                          <a:solidFill>
                            <a:schemeClr val="tx1"/>
                          </a:solidFill>
                        </a:rPr>
                        <a:t>Key Disciplines</a:t>
                      </a:r>
                    </a:p>
                  </a:txBody>
                  <a:tcPr marL="115529" marR="115529" marT="57764" marB="115529" anchor="ctr">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extLst>
                  <a:ext uri="{0D108BD9-81ED-4DB2-BD59-A6C34878D82A}">
                    <a16:rowId xmlns:a16="http://schemas.microsoft.com/office/drawing/2014/main" val="4009313784"/>
                  </a:ext>
                </a:extLst>
              </a:tr>
              <a:tr h="835660">
                <a:tc>
                  <a:txBody>
                    <a:bodyPr/>
                    <a:lstStyle/>
                    <a:p>
                      <a:r>
                        <a:rPr lang="en-US" sz="2000" b="1" cap="none" spc="0">
                          <a:solidFill>
                            <a:schemeClr val="tx1"/>
                          </a:solidFill>
                        </a:rPr>
                        <a:t>Humanities</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US" sz="2000" cap="none" spc="0" dirty="0">
                          <a:solidFill>
                            <a:schemeClr val="tx1"/>
                          </a:solidFill>
                        </a:rPr>
                        <a:t>• History• Philosophy• Literature• Religion</a:t>
                      </a: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167262884"/>
                  </a:ext>
                </a:extLst>
              </a:tr>
              <a:tr h="835660">
                <a:tc>
                  <a:txBody>
                    <a:bodyPr/>
                    <a:lstStyle/>
                    <a:p>
                      <a:r>
                        <a:rPr lang="en-US" sz="2000" b="1" cap="none" spc="0">
                          <a:solidFill>
                            <a:schemeClr val="tx1"/>
                          </a:solidFill>
                        </a:rPr>
                        <a:t>Social Sciences</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US" sz="2000" cap="none" spc="0" dirty="0">
                          <a:solidFill>
                            <a:schemeClr val="tx1"/>
                          </a:solidFill>
                        </a:rPr>
                        <a:t>• Psychology• Economics• Political Science</a:t>
                      </a: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327345718"/>
                  </a:ext>
                </a:extLst>
              </a:tr>
              <a:tr h="1143737">
                <a:tc>
                  <a:txBody>
                    <a:bodyPr/>
                    <a:lstStyle/>
                    <a:p>
                      <a:r>
                        <a:rPr lang="en-US" sz="2000" b="1" cap="none" spc="0">
                          <a:solidFill>
                            <a:schemeClr val="tx1"/>
                          </a:solidFill>
                        </a:rPr>
                        <a:t>STEM</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US" sz="2000" cap="none" spc="0" dirty="0">
                          <a:solidFill>
                            <a:schemeClr val="tx1"/>
                          </a:solidFill>
                        </a:rPr>
                        <a:t>• Physics• Chemistry• Biology• Mathematics• Computer Science</a:t>
                      </a:r>
                    </a:p>
                  </a:txBody>
                  <a:tcPr marL="115529" marR="115529" marT="57764" marB="115529"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1176214212"/>
                  </a:ext>
                </a:extLst>
              </a:tr>
              <a:tr h="835660">
                <a:tc>
                  <a:txBody>
                    <a:bodyPr/>
                    <a:lstStyle/>
                    <a:p>
                      <a:r>
                        <a:rPr lang="en-US" sz="2000" b="1" cap="none" spc="0">
                          <a:solidFill>
                            <a:schemeClr val="tx1"/>
                          </a:solidFill>
                        </a:rPr>
                        <a:t>Professional</a:t>
                      </a:r>
                      <a:endParaRPr lang="en-US" sz="2000" cap="none" spc="0">
                        <a:solidFill>
                          <a:schemeClr val="tx1"/>
                        </a:solidFill>
                      </a:endParaRPr>
                    </a:p>
                  </a:txBody>
                  <a:tcPr marL="115529" marR="115529" marT="57764" marB="115529"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a:txBody>
                    <a:bodyPr/>
                    <a:lstStyle/>
                    <a:p>
                      <a:r>
                        <a:rPr lang="en-US" sz="2000" cap="none" spc="0" dirty="0">
                          <a:solidFill>
                            <a:schemeClr val="tx1"/>
                          </a:solidFill>
                        </a:rPr>
                        <a:t>• Law• Medicine• Business• Engineering</a:t>
                      </a:r>
                    </a:p>
                  </a:txBody>
                  <a:tcPr marL="115529" marR="115529" marT="57764" marB="115529"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extLst>
                  <a:ext uri="{0D108BD9-81ED-4DB2-BD59-A6C34878D82A}">
                    <a16:rowId xmlns:a16="http://schemas.microsoft.com/office/drawing/2014/main" val="892783710"/>
                  </a:ext>
                </a:extLst>
              </a:tr>
            </a:tbl>
          </a:graphicData>
        </a:graphic>
      </p:graphicFrame>
      <p:sp>
        <p:nvSpPr>
          <p:cNvPr id="5" name="Rectangle 1">
            <a:extLst>
              <a:ext uri="{FF2B5EF4-FFF2-40B4-BE49-F238E27FC236}">
                <a16:creationId xmlns:a16="http://schemas.microsoft.com/office/drawing/2014/main" id="{87B16F8F-638F-BC59-2562-1B1AFC065767}"/>
              </a:ext>
            </a:extLst>
          </p:cNvPr>
          <p:cNvSpPr>
            <a:spLocks noChangeArrowheads="1"/>
          </p:cNvSpPr>
          <p:nvPr/>
        </p:nvSpPr>
        <p:spPr bwMode="auto">
          <a:xfrm>
            <a:off x="0" y="-74129"/>
            <a:ext cx="1717458" cy="49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ts val="450"/>
              </a:spcAft>
              <a:buClrTx/>
            </a:pPr>
            <a:r>
              <a:rPr lang="en-US" altLang="en-US" sz="975" b="1" kern="1200">
                <a:solidFill>
                  <a:prstClr val="black"/>
                </a:solidFill>
                <a:latin typeface="Arial" panose="020B0604020202020204" pitchFamily="34" charset="0"/>
                <a:ea typeface="+mn-ea"/>
                <a:cs typeface="+mn-cs"/>
              </a:rPr>
              <a:t>Table 1: MMLU Disciplines</a:t>
            </a:r>
          </a:p>
          <a:p>
            <a:pPr defTabSz="685800" eaLnBrk="0" fontAlgn="base" hangingPunct="0">
              <a:spcBef>
                <a:spcPct val="0"/>
              </a:spcBef>
              <a:spcAft>
                <a:spcPts val="450"/>
              </a:spcAft>
              <a:buClrTx/>
            </a:pPr>
            <a:endParaRPr lang="en-US" altLang="en-US" sz="135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1607420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89E-71BE-1670-EC1B-3FDC5F371BAD}"/>
              </a:ext>
            </a:extLst>
          </p:cNvPr>
          <p:cNvSpPr>
            <a:spLocks noGrp="1"/>
          </p:cNvSpPr>
          <p:nvPr>
            <p:ph type="title"/>
          </p:nvPr>
        </p:nvSpPr>
        <p:spPr/>
        <p:txBody>
          <a:bodyPr>
            <a:normAutofit fontScale="90000"/>
          </a:bodyPr>
          <a:lstStyle/>
          <a:p>
            <a:r>
              <a:rPr lang="en-US" b="1" dirty="0"/>
              <a:t>MMLU Human/AI IQ Test (57 Disciplines)</a:t>
            </a:r>
            <a:br>
              <a:rPr lang="en-US" b="1" dirty="0"/>
            </a:br>
            <a:r>
              <a:rPr lang="en-US" sz="2325" b="1" dirty="0"/>
              <a:t> </a:t>
            </a:r>
            <a:r>
              <a:rPr lang="en-US" sz="2025" b="1" dirty="0"/>
              <a:t>(Massive Multitask Language Understanding Test)</a:t>
            </a:r>
            <a:br>
              <a:rPr lang="en-US" sz="2025" b="1" dirty="0"/>
            </a:br>
            <a:endParaRPr lang="en-US" sz="2025" dirty="0"/>
          </a:p>
        </p:txBody>
      </p:sp>
      <p:sp>
        <p:nvSpPr>
          <p:cNvPr id="5" name="TextBox 4">
            <a:extLst>
              <a:ext uri="{FF2B5EF4-FFF2-40B4-BE49-F238E27FC236}">
                <a16:creationId xmlns:a16="http://schemas.microsoft.com/office/drawing/2014/main" id="{F3C323D4-12B3-84F2-D0D9-F909C158BC30}"/>
              </a:ext>
            </a:extLst>
          </p:cNvPr>
          <p:cNvSpPr txBox="1"/>
          <p:nvPr/>
        </p:nvSpPr>
        <p:spPr>
          <a:xfrm>
            <a:off x="1814513" y="1406047"/>
            <a:ext cx="5743575" cy="3000821"/>
          </a:xfrm>
          <a:prstGeom prst="rect">
            <a:avLst/>
          </a:prstGeom>
          <a:noFill/>
        </p:spPr>
        <p:txBody>
          <a:bodyPr wrap="square">
            <a:spAutoFit/>
          </a:bodyPr>
          <a:lstStyle/>
          <a:p>
            <a:pPr defTabSz="685800">
              <a:buClrTx/>
            </a:pPr>
            <a:r>
              <a:rPr lang="en-US" sz="2100" kern="1200" dirty="0">
                <a:solidFill>
                  <a:prstClr val="black"/>
                </a:solidFill>
                <a:latin typeface="Aptos" panose="02110004020202020204"/>
                <a:ea typeface="+mn-ea"/>
                <a:cs typeface="+mn-cs"/>
              </a:rPr>
              <a:t>Main disciplines cover a broad range of academic and everyday knowledge:</a:t>
            </a:r>
            <a:br>
              <a:rPr lang="en-US" sz="2100" kern="1200" dirty="0">
                <a:solidFill>
                  <a:prstClr val="black"/>
                </a:solidFill>
                <a:latin typeface="Aptos" panose="02110004020202020204"/>
                <a:ea typeface="+mn-ea"/>
                <a:cs typeface="+mn-cs"/>
              </a:rPr>
            </a:br>
            <a:endParaRPr lang="en-US" sz="2100" kern="1200" dirty="0">
              <a:solidFill>
                <a:prstClr val="black"/>
              </a:solidFill>
              <a:latin typeface="Aptos" panose="02110004020202020204"/>
              <a:ea typeface="+mn-ea"/>
              <a:cs typeface="+mn-cs"/>
            </a:endParaRPr>
          </a:p>
          <a:p>
            <a:pPr defTabSz="685800">
              <a:buClrTx/>
            </a:pPr>
            <a:r>
              <a:rPr lang="en-US" sz="2100" kern="1200" dirty="0">
                <a:solidFill>
                  <a:prstClr val="black"/>
                </a:solidFill>
                <a:latin typeface="Aptos" panose="02110004020202020204"/>
                <a:ea typeface="+mn-ea"/>
                <a:cs typeface="+mn-cs"/>
              </a:rPr>
              <a:t>MMLU primarily tests undergraduate-levels through multiple-choice.</a:t>
            </a:r>
            <a:br>
              <a:rPr lang="en-US" sz="2100" kern="1200" dirty="0">
                <a:solidFill>
                  <a:prstClr val="black"/>
                </a:solidFill>
                <a:latin typeface="Aptos" panose="02110004020202020204"/>
                <a:ea typeface="+mn-ea"/>
                <a:cs typeface="+mn-cs"/>
              </a:rPr>
            </a:br>
            <a:endParaRPr lang="en-US" sz="2100" kern="1200" dirty="0">
              <a:solidFill>
                <a:prstClr val="black"/>
              </a:solidFill>
              <a:latin typeface="Aptos" panose="02110004020202020204"/>
              <a:ea typeface="+mn-ea"/>
              <a:cs typeface="+mn-cs"/>
            </a:endParaRPr>
          </a:p>
          <a:p>
            <a:pPr defTabSz="685800">
              <a:buClrTx/>
            </a:pPr>
            <a:r>
              <a:rPr lang="en-US" sz="2100" kern="1200" dirty="0">
                <a:solidFill>
                  <a:prstClr val="black"/>
                </a:solidFill>
                <a:latin typeface="Aptos" panose="02110004020202020204"/>
                <a:ea typeface="+mn-ea"/>
                <a:cs typeface="+mn-cs"/>
              </a:rPr>
              <a:t>Broad IQ tests covering high  school and undergraduate Humanities, Social Sciences, STEM fields, Professional, (logical reasoning)</a:t>
            </a:r>
          </a:p>
        </p:txBody>
      </p:sp>
    </p:spTree>
    <p:extLst>
      <p:ext uri="{BB962C8B-B14F-4D97-AF65-F5344CB8AC3E}">
        <p14:creationId xmlns:p14="http://schemas.microsoft.com/office/powerpoint/2010/main" val="985372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125AA-36B9-A347-42E1-9589EB7F2A5B}"/>
              </a:ext>
            </a:extLst>
          </p:cNvPr>
          <p:cNvSpPr>
            <a:spLocks noGrp="1"/>
          </p:cNvSpPr>
          <p:nvPr>
            <p:ph type="title"/>
          </p:nvPr>
        </p:nvSpPr>
        <p:spPr/>
        <p:txBody>
          <a:bodyPr>
            <a:normAutofit fontScale="90000"/>
          </a:bodyPr>
          <a:lstStyle/>
          <a:p>
            <a:r>
              <a:rPr lang="en-US" b="1" dirty="0"/>
              <a:t>Key Differences MMLU (1</a:t>
            </a:r>
            <a:r>
              <a:rPr lang="en-US" b="1" baseline="30000" dirty="0"/>
              <a:t>st</a:t>
            </a:r>
            <a:r>
              <a:rPr lang="en-US" b="1" dirty="0"/>
              <a:t> Generation Models vs  GPQA (2</a:t>
            </a:r>
            <a:r>
              <a:rPr lang="en-US" b="1" baseline="30000" dirty="0"/>
              <a:t>nd</a:t>
            </a:r>
            <a:r>
              <a:rPr lang="en-US" b="1" dirty="0"/>
              <a:t> Generation, Reasoning Models)</a:t>
            </a:r>
            <a:br>
              <a:rPr lang="en-US" b="1" dirty="0"/>
            </a:br>
            <a:endParaRPr lang="en-US" dirty="0"/>
          </a:p>
        </p:txBody>
      </p:sp>
      <p:sp>
        <p:nvSpPr>
          <p:cNvPr id="3" name="Content Placeholder 2">
            <a:extLst>
              <a:ext uri="{FF2B5EF4-FFF2-40B4-BE49-F238E27FC236}">
                <a16:creationId xmlns:a16="http://schemas.microsoft.com/office/drawing/2014/main" id="{0D8D4CF5-B17A-2320-4E10-58E30966FA32}"/>
              </a:ext>
            </a:extLst>
          </p:cNvPr>
          <p:cNvSpPr>
            <a:spLocks noGrp="1"/>
          </p:cNvSpPr>
          <p:nvPr>
            <p:ph idx="1"/>
          </p:nvPr>
        </p:nvSpPr>
        <p:spPr/>
        <p:txBody>
          <a:bodyPr/>
          <a:lstStyle/>
          <a:p>
            <a:pPr>
              <a:buFont typeface="+mj-lt"/>
              <a:buAutoNum type="arabicPeriod"/>
            </a:pPr>
            <a:r>
              <a:rPr lang="en-US" b="1" dirty="0"/>
              <a:t>Depth vs. Breadth</a:t>
            </a:r>
            <a:r>
              <a:rPr lang="en-US" dirty="0"/>
              <a:t>: MMLU tests breadth across many domains at a shallower level, while GPQA tests deep expertise in fewer domains.</a:t>
            </a:r>
          </a:p>
          <a:p>
            <a:pPr>
              <a:buFont typeface="+mj-lt"/>
              <a:buAutoNum type="arabicPeriod"/>
            </a:pPr>
            <a:r>
              <a:rPr lang="en-US" b="1" dirty="0"/>
              <a:t>Question Complexity</a:t>
            </a:r>
            <a:r>
              <a:rPr lang="en-US" dirty="0"/>
              <a:t>: GPQA questions require multi-step reasoning and application of principles to novel situations, rather than recall.</a:t>
            </a:r>
          </a:p>
          <a:p>
            <a:pPr>
              <a:buFont typeface="+mj-lt"/>
              <a:buAutoNum type="arabicPeriod"/>
            </a:pPr>
            <a:r>
              <a:rPr lang="en-US" b="1" dirty="0"/>
              <a:t>Answer Format</a:t>
            </a:r>
            <a:r>
              <a:rPr lang="en-US" dirty="0"/>
              <a:t>: MMLU uses multiple-choice, while GPQA often requires open-ended responses with justification.</a:t>
            </a:r>
          </a:p>
          <a:p>
            <a:endParaRPr lang="en-US" dirty="0"/>
          </a:p>
        </p:txBody>
      </p:sp>
    </p:spTree>
    <p:extLst>
      <p:ext uri="{BB962C8B-B14F-4D97-AF65-F5344CB8AC3E}">
        <p14:creationId xmlns:p14="http://schemas.microsoft.com/office/powerpoint/2010/main" val="174898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6307D-5251-415D-9A08-229D50C13E56}"/>
              </a:ext>
            </a:extLst>
          </p:cNvPr>
          <p:cNvSpPr>
            <a:spLocks noGrp="1"/>
          </p:cNvSpPr>
          <p:nvPr>
            <p:ph type="title"/>
          </p:nvPr>
        </p:nvSpPr>
        <p:spPr>
          <a:xfrm>
            <a:off x="5510060" y="964624"/>
            <a:ext cx="3697664" cy="994172"/>
          </a:xfrm>
        </p:spPr>
        <p:txBody>
          <a:bodyPr>
            <a:normAutofit fontScale="90000"/>
          </a:bodyPr>
          <a:lstStyle/>
          <a:p>
            <a:r>
              <a:rPr lang="en-US" dirty="0"/>
              <a:t>GPT 2 -2022</a:t>
            </a:r>
            <a:br>
              <a:rPr lang="en-US" dirty="0"/>
            </a:br>
            <a:r>
              <a:rPr lang="en-US" sz="1800" dirty="0"/>
              <a:t>AI Large Language Model, </a:t>
            </a:r>
            <a:br>
              <a:rPr lang="en-US" sz="1800" dirty="0"/>
            </a:br>
            <a:r>
              <a:rPr lang="en-US" sz="1800" dirty="0"/>
              <a:t>Next word prediction, language Translation, </a:t>
            </a:r>
            <a:br>
              <a:rPr lang="en-US" sz="1800" dirty="0"/>
            </a:br>
            <a:r>
              <a:rPr lang="en-US" sz="1800" dirty="0"/>
              <a:t>Using Transformer Architecture </a:t>
            </a:r>
            <a:br>
              <a:rPr lang="en-US" sz="1800" dirty="0"/>
            </a:br>
            <a:r>
              <a:rPr lang="en-US" sz="1800" dirty="0"/>
              <a:t>(Key, Query  Value)</a:t>
            </a:r>
            <a:br>
              <a:rPr lang="en-US" sz="1800" dirty="0"/>
            </a:br>
            <a:br>
              <a:rPr lang="en-US" sz="1800" dirty="0"/>
            </a:br>
            <a:r>
              <a:rPr lang="en-US" sz="1800" b="1" dirty="0"/>
              <a:t>Emergent properties (Scaling Properties)</a:t>
            </a:r>
          </a:p>
        </p:txBody>
      </p:sp>
      <p:pic>
        <p:nvPicPr>
          <p:cNvPr id="5" name="Content Placeholder 4">
            <a:extLst>
              <a:ext uri="{FF2B5EF4-FFF2-40B4-BE49-F238E27FC236}">
                <a16:creationId xmlns:a16="http://schemas.microsoft.com/office/drawing/2014/main" id="{49C80503-5911-4BAE-8AFB-5A447246C7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10" r="4356"/>
          <a:stretch/>
        </p:blipFill>
        <p:spPr>
          <a:xfrm>
            <a:off x="0" y="2935987"/>
            <a:ext cx="7536822" cy="2207513"/>
          </a:xfrm>
        </p:spPr>
      </p:pic>
      <p:sp>
        <p:nvSpPr>
          <p:cNvPr id="7" name="TextBox 6">
            <a:extLst>
              <a:ext uri="{FF2B5EF4-FFF2-40B4-BE49-F238E27FC236}">
                <a16:creationId xmlns:a16="http://schemas.microsoft.com/office/drawing/2014/main" id="{31E2C159-B7E4-744E-3DB1-B81AA7D110B1}"/>
              </a:ext>
            </a:extLst>
          </p:cNvPr>
          <p:cNvSpPr txBox="1"/>
          <p:nvPr/>
        </p:nvSpPr>
        <p:spPr>
          <a:xfrm>
            <a:off x="7611838" y="2199002"/>
            <a:ext cx="1595886" cy="3000821"/>
          </a:xfrm>
          <a:prstGeom prst="rect">
            <a:avLst/>
          </a:prstGeom>
          <a:noFill/>
        </p:spPr>
        <p:txBody>
          <a:bodyPr wrap="square" rtlCol="0">
            <a:spAutoFit/>
          </a:bodyPr>
          <a:lstStyle/>
          <a:p>
            <a:pPr defTabSz="685800">
              <a:buClrTx/>
            </a:pPr>
            <a:endParaRPr lang="en-US" sz="1350" kern="1200" dirty="0">
              <a:solidFill>
                <a:prstClr val="black"/>
              </a:solidFill>
              <a:latin typeface="Aptos" panose="02110004020202020204"/>
              <a:ea typeface="+mn-ea"/>
              <a:cs typeface="+mn-cs"/>
            </a:endParaRPr>
          </a:p>
          <a:p>
            <a:pPr defTabSz="685800">
              <a:buClrTx/>
            </a:pPr>
            <a:endParaRPr lang="en-US" sz="1350" kern="1200" dirty="0">
              <a:solidFill>
                <a:prstClr val="black"/>
              </a:solidFill>
              <a:latin typeface="Aptos" panose="02110004020202020204"/>
              <a:ea typeface="+mn-ea"/>
              <a:cs typeface="+mn-cs"/>
            </a:endParaRPr>
          </a:p>
          <a:p>
            <a:pPr defTabSz="685800">
              <a:buClrTx/>
            </a:pP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Coherent,  almost connected sentences, </a:t>
            </a:r>
            <a:br>
              <a:rPr lang="en-US" sz="1350" kern="1200" dirty="0">
                <a:solidFill>
                  <a:prstClr val="black"/>
                </a:solidFill>
                <a:latin typeface="Aptos" panose="02110004020202020204"/>
                <a:ea typeface="+mn-ea"/>
                <a:cs typeface="+mn-cs"/>
              </a:rPr>
            </a:br>
            <a:br>
              <a:rPr lang="en-US" sz="1350" kern="1200" dirty="0">
                <a:solidFill>
                  <a:prstClr val="black"/>
                </a:solidFill>
                <a:latin typeface="Aptos" panose="02110004020202020204"/>
                <a:ea typeface="+mn-ea"/>
                <a:cs typeface="+mn-cs"/>
              </a:rPr>
            </a:br>
            <a:r>
              <a:rPr lang="en-US" sz="1350" kern="1200" dirty="0">
                <a:solidFill>
                  <a:prstClr val="black"/>
                </a:solidFill>
                <a:latin typeface="Aptos" panose="02110004020202020204"/>
                <a:ea typeface="+mn-ea"/>
                <a:cs typeface="+mn-cs"/>
              </a:rPr>
              <a:t>No direct correlated/causal answers</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a:p>
            <a:pPr defTabSz="685800">
              <a:buClrTx/>
            </a:pPr>
            <a:r>
              <a:rPr lang="en-US" sz="1350" kern="1200" dirty="0">
                <a:solidFill>
                  <a:prstClr val="black"/>
                </a:solidFill>
                <a:latin typeface="Aptos" panose="02110004020202020204"/>
                <a:ea typeface="+mn-ea"/>
                <a:cs typeface="+mn-cs"/>
              </a:rPr>
              <a:t>moving towards</a:t>
            </a:r>
          </a:p>
          <a:p>
            <a:pPr defTabSz="685800">
              <a:buClrTx/>
            </a:pPr>
            <a:r>
              <a:rPr lang="en-US" sz="1350" kern="1200" dirty="0">
                <a:solidFill>
                  <a:prstClr val="black"/>
                </a:solidFill>
                <a:latin typeface="Aptos" panose="02110004020202020204"/>
                <a:ea typeface="+mn-ea"/>
                <a:cs typeface="+mn-cs"/>
              </a:rPr>
              <a:t> an answer</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pic>
        <p:nvPicPr>
          <p:cNvPr id="3" name="Picture 2">
            <a:extLst>
              <a:ext uri="{FF2B5EF4-FFF2-40B4-BE49-F238E27FC236}">
                <a16:creationId xmlns:a16="http://schemas.microsoft.com/office/drawing/2014/main" id="{9FD969E0-BEF9-4B12-A109-5803051CF352}"/>
              </a:ext>
            </a:extLst>
          </p:cNvPr>
          <p:cNvPicPr>
            <a:picLocks noChangeAspect="1"/>
          </p:cNvPicPr>
          <p:nvPr/>
        </p:nvPicPr>
        <p:blipFill>
          <a:blip r:embed="rId3"/>
          <a:stretch>
            <a:fillRect/>
          </a:stretch>
        </p:blipFill>
        <p:spPr>
          <a:xfrm>
            <a:off x="1346" y="-12565"/>
            <a:ext cx="5405678" cy="2948551"/>
          </a:xfrm>
          <a:prstGeom prst="rect">
            <a:avLst/>
          </a:prstGeom>
        </p:spPr>
      </p:pic>
    </p:spTree>
    <p:extLst>
      <p:ext uri="{BB962C8B-B14F-4D97-AF65-F5344CB8AC3E}">
        <p14:creationId xmlns:p14="http://schemas.microsoft.com/office/powerpoint/2010/main" val="1249267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F713-8981-CAB2-7AB2-6AB34ED8E7B7}"/>
              </a:ext>
            </a:extLst>
          </p:cNvPr>
          <p:cNvSpPr>
            <a:spLocks noGrp="1"/>
          </p:cNvSpPr>
          <p:nvPr>
            <p:ph type="title"/>
          </p:nvPr>
        </p:nvSpPr>
        <p:spPr/>
        <p:txBody>
          <a:bodyPr/>
          <a:lstStyle/>
          <a:p>
            <a:r>
              <a:rPr lang="en-US" dirty="0"/>
              <a:t>Why Reasoning Models Excel at GPQA</a:t>
            </a:r>
          </a:p>
        </p:txBody>
      </p:sp>
      <p:sp>
        <p:nvSpPr>
          <p:cNvPr id="6" name="Rectangle 1">
            <a:extLst>
              <a:ext uri="{FF2B5EF4-FFF2-40B4-BE49-F238E27FC236}">
                <a16:creationId xmlns:a16="http://schemas.microsoft.com/office/drawing/2014/main" id="{8E1CC0BA-6A0D-3493-C1A8-64F6A766D622}"/>
              </a:ext>
            </a:extLst>
          </p:cNvPr>
          <p:cNvSpPr>
            <a:spLocks noGrp="1" noChangeArrowheads="1"/>
          </p:cNvSpPr>
          <p:nvPr>
            <p:ph idx="1"/>
          </p:nvPr>
        </p:nvSpPr>
        <p:spPr bwMode="auto">
          <a:xfrm>
            <a:off x="707232" y="1416584"/>
            <a:ext cx="7729537"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US" altLang="en-US" sz="1800" dirty="0">
                <a:latin typeface="Arial" panose="020B0604020202020204" pitchFamily="34" charset="0"/>
              </a:rPr>
              <a:t>Step-by-step problem solving rather than simple probabilistic  knowledge retrieval. </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Applying Professional/Domain principles to unseen scenarios - exactly what reasoning models are designed to do. </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Able to filter through  irrelevant information and/or find unexpected connections</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Can organize their thinking sequentially. </a:t>
            </a:r>
          </a:p>
          <a:p>
            <a:pPr mar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Can synthesizing knowledge across different aspects of a field or field, which aligns with how reasoning models connect concepts. </a:t>
            </a:r>
            <a:r>
              <a:rPr lang="en-US" altLang="en-US" sz="1800" dirty="0" err="1">
                <a:latin typeface="Arial" panose="020B0604020202020204" pitchFamily="34" charset="0"/>
              </a:rPr>
              <a:t>Interdiscplinarity</a:t>
            </a:r>
            <a:r>
              <a:rPr lang="en-US" altLang="en-US" sz="1800" dirty="0">
                <a:latin typeface="Arial" panose="020B0604020202020204" pitchFamily="34" charset="0"/>
              </a:rPr>
              <a:t>, Human/Machine Creativity</a:t>
            </a:r>
          </a:p>
        </p:txBody>
      </p:sp>
    </p:spTree>
    <p:extLst>
      <p:ext uri="{BB962C8B-B14F-4D97-AF65-F5344CB8AC3E}">
        <p14:creationId xmlns:p14="http://schemas.microsoft.com/office/powerpoint/2010/main" val="24569160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CF5B9-F996-61B9-947C-78C800FADFD1}"/>
              </a:ext>
            </a:extLst>
          </p:cNvPr>
          <p:cNvSpPr>
            <a:spLocks noGrp="1"/>
          </p:cNvSpPr>
          <p:nvPr>
            <p:ph type="title"/>
          </p:nvPr>
        </p:nvSpPr>
        <p:spPr/>
        <p:txBody>
          <a:bodyPr>
            <a:normAutofit fontScale="90000"/>
          </a:bodyPr>
          <a:lstStyle/>
          <a:p>
            <a:r>
              <a:rPr lang="en-US" dirty="0"/>
              <a:t>Key  Differences &amp; Reasoning Model Advantages</a:t>
            </a:r>
          </a:p>
        </p:txBody>
      </p:sp>
      <p:graphicFrame>
        <p:nvGraphicFramePr>
          <p:cNvPr id="3" name="Table 2">
            <a:extLst>
              <a:ext uri="{FF2B5EF4-FFF2-40B4-BE49-F238E27FC236}">
                <a16:creationId xmlns:a16="http://schemas.microsoft.com/office/drawing/2014/main" id="{8CA3E94E-D490-B7DA-1720-74E49FCF2352}"/>
              </a:ext>
            </a:extLst>
          </p:cNvPr>
          <p:cNvGraphicFramePr>
            <a:graphicFrameLocks noGrp="1"/>
          </p:cNvGraphicFramePr>
          <p:nvPr/>
        </p:nvGraphicFramePr>
        <p:xfrm>
          <a:off x="818972" y="1369219"/>
          <a:ext cx="8011880" cy="3487031"/>
        </p:xfrm>
        <a:graphic>
          <a:graphicData uri="http://schemas.openxmlformats.org/drawingml/2006/table">
            <a:tbl>
              <a:tblPr/>
              <a:tblGrid>
                <a:gridCol w="2002970">
                  <a:extLst>
                    <a:ext uri="{9D8B030D-6E8A-4147-A177-3AD203B41FA5}">
                      <a16:colId xmlns:a16="http://schemas.microsoft.com/office/drawing/2014/main" val="2348283468"/>
                    </a:ext>
                  </a:extLst>
                </a:gridCol>
                <a:gridCol w="2002970">
                  <a:extLst>
                    <a:ext uri="{9D8B030D-6E8A-4147-A177-3AD203B41FA5}">
                      <a16:colId xmlns:a16="http://schemas.microsoft.com/office/drawing/2014/main" val="3402045648"/>
                    </a:ext>
                  </a:extLst>
                </a:gridCol>
                <a:gridCol w="2002970">
                  <a:extLst>
                    <a:ext uri="{9D8B030D-6E8A-4147-A177-3AD203B41FA5}">
                      <a16:colId xmlns:a16="http://schemas.microsoft.com/office/drawing/2014/main" val="4068222764"/>
                    </a:ext>
                  </a:extLst>
                </a:gridCol>
                <a:gridCol w="2002970">
                  <a:extLst>
                    <a:ext uri="{9D8B030D-6E8A-4147-A177-3AD203B41FA5}">
                      <a16:colId xmlns:a16="http://schemas.microsoft.com/office/drawing/2014/main" val="2184164868"/>
                    </a:ext>
                  </a:extLst>
                </a:gridCol>
              </a:tblGrid>
              <a:tr h="456890">
                <a:tc>
                  <a:txBody>
                    <a:bodyPr/>
                    <a:lstStyle/>
                    <a:p>
                      <a:r>
                        <a:rPr lang="en-US" sz="1300"/>
                        <a:t>Aspect</a:t>
                      </a:r>
                    </a:p>
                  </a:txBody>
                  <a:tcPr marL="65270" marR="65270" marT="32635" marB="32635" anchor="ctr">
                    <a:lnL>
                      <a:noFill/>
                    </a:lnL>
                    <a:lnR>
                      <a:noFill/>
                    </a:lnR>
                    <a:lnT>
                      <a:noFill/>
                    </a:lnT>
                    <a:lnB>
                      <a:noFill/>
                    </a:lnB>
                    <a:noFill/>
                  </a:tcPr>
                </a:tc>
                <a:tc>
                  <a:txBody>
                    <a:bodyPr/>
                    <a:lstStyle/>
                    <a:p>
                      <a:r>
                        <a:rPr lang="en-US" sz="1300"/>
                        <a:t>MMLU</a:t>
                      </a:r>
                    </a:p>
                  </a:txBody>
                  <a:tcPr marL="65270" marR="65270" marT="32635" marB="32635" anchor="ctr">
                    <a:lnL>
                      <a:noFill/>
                    </a:lnL>
                    <a:lnR>
                      <a:noFill/>
                    </a:lnR>
                    <a:lnT>
                      <a:noFill/>
                    </a:lnT>
                    <a:lnB>
                      <a:noFill/>
                    </a:lnB>
                    <a:noFill/>
                  </a:tcPr>
                </a:tc>
                <a:tc>
                  <a:txBody>
                    <a:bodyPr/>
                    <a:lstStyle/>
                    <a:p>
                      <a:r>
                        <a:rPr lang="en-US" sz="1300"/>
                        <a:t>GPQA</a:t>
                      </a:r>
                    </a:p>
                  </a:txBody>
                  <a:tcPr marL="65270" marR="65270" marT="32635" marB="32635" anchor="ctr">
                    <a:lnL>
                      <a:noFill/>
                    </a:lnL>
                    <a:lnR>
                      <a:noFill/>
                    </a:lnR>
                    <a:lnT>
                      <a:noFill/>
                    </a:lnT>
                    <a:lnB>
                      <a:noFill/>
                    </a:lnB>
                    <a:noFill/>
                  </a:tcPr>
                </a:tc>
                <a:tc>
                  <a:txBody>
                    <a:bodyPr/>
                    <a:lstStyle/>
                    <a:p>
                      <a:r>
                        <a:rPr lang="en-US" sz="1300" b="1" dirty="0"/>
                        <a:t>Why Reasoning Models Excel</a:t>
                      </a:r>
                    </a:p>
                  </a:txBody>
                  <a:tcPr marL="65270" marR="65270" marT="32635" marB="32635" anchor="ctr">
                    <a:lnL>
                      <a:noFill/>
                    </a:lnL>
                    <a:lnR>
                      <a:noFill/>
                    </a:lnR>
                    <a:lnT>
                      <a:noFill/>
                    </a:lnT>
                    <a:lnB>
                      <a:noFill/>
                    </a:lnB>
                    <a:noFill/>
                  </a:tcPr>
                </a:tc>
                <a:extLst>
                  <a:ext uri="{0D108BD9-81ED-4DB2-BD59-A6C34878D82A}">
                    <a16:rowId xmlns:a16="http://schemas.microsoft.com/office/drawing/2014/main" val="2691010170"/>
                  </a:ext>
                </a:extLst>
              </a:tr>
              <a:tr h="652701">
                <a:tc>
                  <a:txBody>
                    <a:bodyPr/>
                    <a:lstStyle/>
                    <a:p>
                      <a:r>
                        <a:rPr lang="en-US" sz="1300" b="1"/>
                        <a:t>Scope</a:t>
                      </a:r>
                      <a:endParaRPr lang="en-US" sz="1300"/>
                    </a:p>
                  </a:txBody>
                  <a:tcPr marL="65270" marR="65270" marT="32635" marB="32635" anchor="ctr">
                    <a:lnL>
                      <a:noFill/>
                    </a:lnL>
                    <a:lnR>
                      <a:noFill/>
                    </a:lnR>
                    <a:lnT>
                      <a:noFill/>
                    </a:lnT>
                    <a:lnB>
                      <a:noFill/>
                    </a:lnB>
                    <a:noFill/>
                  </a:tcPr>
                </a:tc>
                <a:tc>
                  <a:txBody>
                    <a:bodyPr/>
                    <a:lstStyle/>
                    <a:p>
                      <a:r>
                        <a:rPr lang="en-US" sz="1300" dirty="0"/>
                        <a:t>• Broad coverage• Undergraduate level</a:t>
                      </a:r>
                    </a:p>
                  </a:txBody>
                  <a:tcPr marL="65270" marR="65270" marT="32635" marB="32635" anchor="ctr">
                    <a:lnL>
                      <a:noFill/>
                    </a:lnL>
                    <a:lnR>
                      <a:noFill/>
                    </a:lnR>
                    <a:lnT>
                      <a:noFill/>
                    </a:lnT>
                    <a:lnB>
                      <a:noFill/>
                    </a:lnB>
                    <a:noFill/>
                  </a:tcPr>
                </a:tc>
                <a:tc>
                  <a:txBody>
                    <a:bodyPr/>
                    <a:lstStyle/>
                    <a:p>
                      <a:r>
                        <a:rPr lang="en-US" sz="1300" dirty="0"/>
                        <a:t>• Specialized domains, Graduate/Professional expertise</a:t>
                      </a:r>
                    </a:p>
                  </a:txBody>
                  <a:tcPr marL="65270" marR="65270" marT="32635" marB="32635" anchor="ctr">
                    <a:lnL>
                      <a:noFill/>
                    </a:lnL>
                    <a:lnR>
                      <a:noFill/>
                    </a:lnR>
                    <a:lnT>
                      <a:noFill/>
                    </a:lnT>
                    <a:lnB>
                      <a:noFill/>
                    </a:lnB>
                    <a:noFill/>
                  </a:tcPr>
                </a:tc>
                <a:tc>
                  <a:txBody>
                    <a:bodyPr/>
                    <a:lstStyle/>
                    <a:p>
                      <a:r>
                        <a:rPr lang="en-US" sz="1300" b="1" dirty="0"/>
                        <a:t>• Better at deep research &amp; specialized reasoning</a:t>
                      </a:r>
                    </a:p>
                  </a:txBody>
                  <a:tcPr marL="65270" marR="65270" marT="32635" marB="32635" anchor="ctr">
                    <a:lnL>
                      <a:noFill/>
                    </a:lnL>
                    <a:lnR>
                      <a:noFill/>
                    </a:lnR>
                    <a:lnT>
                      <a:noFill/>
                    </a:lnT>
                    <a:lnB>
                      <a:noFill/>
                    </a:lnB>
                    <a:noFill/>
                  </a:tcPr>
                </a:tc>
                <a:extLst>
                  <a:ext uri="{0D108BD9-81ED-4DB2-BD59-A6C34878D82A}">
                    <a16:rowId xmlns:a16="http://schemas.microsoft.com/office/drawing/2014/main" val="3633996667"/>
                  </a:ext>
                </a:extLst>
              </a:tr>
              <a:tr h="648200">
                <a:tc>
                  <a:txBody>
                    <a:bodyPr/>
                    <a:lstStyle/>
                    <a:p>
                      <a:r>
                        <a:rPr lang="en-US" sz="1300" b="1"/>
                        <a:t>Format</a:t>
                      </a:r>
                      <a:endParaRPr lang="en-US" sz="1300"/>
                    </a:p>
                  </a:txBody>
                  <a:tcPr marL="65270" marR="65270" marT="32635" marB="32635" anchor="ctr">
                    <a:lnL>
                      <a:noFill/>
                    </a:lnL>
                    <a:lnR>
                      <a:noFill/>
                    </a:lnR>
                    <a:lnT>
                      <a:noFill/>
                    </a:lnT>
                    <a:lnB>
                      <a:noFill/>
                    </a:lnB>
                    <a:noFill/>
                  </a:tcPr>
                </a:tc>
                <a:tc>
                  <a:txBody>
                    <a:bodyPr/>
                    <a:lstStyle/>
                    <a:p>
                      <a:r>
                        <a:rPr lang="en-US" sz="1300" dirty="0"/>
                        <a:t>• Multiple-choice&lt;</a:t>
                      </a:r>
                      <a:r>
                        <a:rPr lang="en-US" sz="1300" dirty="0" err="1"/>
                        <a:t>br</a:t>
                      </a:r>
                      <a:r>
                        <a:rPr lang="en-US" sz="1300" dirty="0"/>
                        <a:t>&gt;• Direct recall</a:t>
                      </a:r>
                    </a:p>
                  </a:txBody>
                  <a:tcPr marL="65270" marR="65270" marT="32635" marB="32635" anchor="ctr">
                    <a:lnL>
                      <a:noFill/>
                    </a:lnL>
                    <a:lnR>
                      <a:noFill/>
                    </a:lnR>
                    <a:lnT>
                      <a:noFill/>
                    </a:lnT>
                    <a:lnB>
                      <a:noFill/>
                    </a:lnB>
                    <a:noFill/>
                  </a:tcPr>
                </a:tc>
                <a:tc>
                  <a:txBody>
                    <a:bodyPr/>
                    <a:lstStyle/>
                    <a:p>
                      <a:r>
                        <a:rPr lang="en-US" sz="1300"/>
                        <a:t>• Open-ended&lt;br&gt;• Applied scenarios</a:t>
                      </a:r>
                    </a:p>
                  </a:txBody>
                  <a:tcPr marL="65270" marR="65270" marT="32635" marB="32635" anchor="ctr">
                    <a:lnL>
                      <a:noFill/>
                    </a:lnL>
                    <a:lnR>
                      <a:noFill/>
                    </a:lnR>
                    <a:lnT>
                      <a:noFill/>
                    </a:lnT>
                    <a:lnB>
                      <a:noFill/>
                    </a:lnB>
                    <a:noFill/>
                  </a:tcPr>
                </a:tc>
                <a:tc>
                  <a:txBody>
                    <a:bodyPr/>
                    <a:lstStyle/>
                    <a:p>
                      <a:r>
                        <a:rPr lang="en-US" sz="1300" b="1" dirty="0"/>
                        <a:t>• Can articulate step-by-step solutions (thinking window)</a:t>
                      </a:r>
                    </a:p>
                  </a:txBody>
                  <a:tcPr marL="65270" marR="65270" marT="32635" marB="32635" anchor="ctr">
                    <a:lnL>
                      <a:noFill/>
                    </a:lnL>
                    <a:lnR>
                      <a:noFill/>
                    </a:lnR>
                    <a:lnT>
                      <a:noFill/>
                    </a:lnT>
                    <a:lnB>
                      <a:noFill/>
                    </a:lnB>
                    <a:noFill/>
                  </a:tcPr>
                </a:tc>
                <a:extLst>
                  <a:ext uri="{0D108BD9-81ED-4DB2-BD59-A6C34878D82A}">
                    <a16:rowId xmlns:a16="http://schemas.microsoft.com/office/drawing/2014/main" val="1282235096"/>
                  </a:ext>
                </a:extLst>
              </a:tr>
              <a:tr h="848511">
                <a:tc>
                  <a:txBody>
                    <a:bodyPr/>
                    <a:lstStyle/>
                    <a:p>
                      <a:r>
                        <a:rPr lang="en-US" sz="1300" b="1"/>
                        <a:t>Complexity</a:t>
                      </a:r>
                      <a:endParaRPr lang="en-US" sz="1300"/>
                    </a:p>
                  </a:txBody>
                  <a:tcPr marL="65270" marR="65270" marT="32635" marB="32635" anchor="ctr">
                    <a:lnL>
                      <a:noFill/>
                    </a:lnL>
                    <a:lnR>
                      <a:noFill/>
                    </a:lnR>
                    <a:lnT>
                      <a:noFill/>
                    </a:lnT>
                    <a:lnB>
                      <a:noFill/>
                    </a:lnB>
                    <a:noFill/>
                  </a:tcPr>
                </a:tc>
                <a:tc>
                  <a:txBody>
                    <a:bodyPr/>
                    <a:lstStyle/>
                    <a:p>
                      <a:r>
                        <a:rPr lang="en-US" sz="1300"/>
                        <a:t>• Single-step reasoning&lt;br&gt;• Knowledge retrieval</a:t>
                      </a:r>
                    </a:p>
                  </a:txBody>
                  <a:tcPr marL="65270" marR="65270" marT="32635" marB="32635" anchor="ctr">
                    <a:lnL>
                      <a:noFill/>
                    </a:lnL>
                    <a:lnR>
                      <a:noFill/>
                    </a:lnR>
                    <a:lnT>
                      <a:noFill/>
                    </a:lnT>
                    <a:lnB>
                      <a:noFill/>
                    </a:lnB>
                    <a:noFill/>
                  </a:tcPr>
                </a:tc>
                <a:tc>
                  <a:txBody>
                    <a:bodyPr/>
                    <a:lstStyle/>
                    <a:p>
                      <a:r>
                        <a:rPr lang="en-US" sz="1300"/>
                        <a:t>• Multi-step problems&lt;br&gt;• Novel applications</a:t>
                      </a:r>
                    </a:p>
                  </a:txBody>
                  <a:tcPr marL="65270" marR="65270" marT="32635" marB="32635" anchor="ctr">
                    <a:lnL>
                      <a:noFill/>
                    </a:lnL>
                    <a:lnR>
                      <a:noFill/>
                    </a:lnR>
                    <a:lnT>
                      <a:noFill/>
                    </a:lnT>
                    <a:lnB>
                      <a:noFill/>
                    </a:lnB>
                    <a:noFill/>
                  </a:tcPr>
                </a:tc>
                <a:tc>
                  <a:txBody>
                    <a:bodyPr/>
                    <a:lstStyle/>
                    <a:p>
                      <a:r>
                        <a:rPr lang="en-US" sz="1300" b="1" dirty="0"/>
                        <a:t>• Filters irrelevant info,  Connects concepts across domains (interdisciplinary and multidisciplinary)</a:t>
                      </a:r>
                    </a:p>
                  </a:txBody>
                  <a:tcPr marL="65270" marR="65270" marT="32635" marB="32635" anchor="ctr">
                    <a:lnL>
                      <a:noFill/>
                    </a:lnL>
                    <a:lnR>
                      <a:noFill/>
                    </a:lnR>
                    <a:lnT>
                      <a:noFill/>
                    </a:lnT>
                    <a:lnB>
                      <a:noFill/>
                    </a:lnB>
                    <a:noFill/>
                  </a:tcPr>
                </a:tc>
                <a:extLst>
                  <a:ext uri="{0D108BD9-81ED-4DB2-BD59-A6C34878D82A}">
                    <a16:rowId xmlns:a16="http://schemas.microsoft.com/office/drawing/2014/main" val="2300454000"/>
                  </a:ext>
                </a:extLst>
              </a:tr>
              <a:tr h="848511">
                <a:tc>
                  <a:txBody>
                    <a:bodyPr/>
                    <a:lstStyle/>
                    <a:p>
                      <a:r>
                        <a:rPr lang="en-US" sz="1300" b="1"/>
                        <a:t>Assessment</a:t>
                      </a:r>
                      <a:endParaRPr lang="en-US" sz="1300"/>
                    </a:p>
                  </a:txBody>
                  <a:tcPr marL="65270" marR="65270" marT="32635" marB="32635" anchor="ctr">
                    <a:lnL>
                      <a:noFill/>
                    </a:lnL>
                    <a:lnR>
                      <a:noFill/>
                    </a:lnR>
                    <a:lnT>
                      <a:noFill/>
                    </a:lnT>
                    <a:lnB>
                      <a:noFill/>
                    </a:lnB>
                    <a:noFill/>
                  </a:tcPr>
                </a:tc>
                <a:tc>
                  <a:txBody>
                    <a:bodyPr/>
                    <a:lstStyle/>
                    <a:p>
                      <a:r>
                        <a:rPr lang="en-US" sz="1300" dirty="0"/>
                        <a:t>• Right/wrong answers• Factual accuracy</a:t>
                      </a:r>
                    </a:p>
                  </a:txBody>
                  <a:tcPr marL="65270" marR="65270" marT="32635" marB="32635" anchor="ctr">
                    <a:lnL>
                      <a:noFill/>
                    </a:lnL>
                    <a:lnR>
                      <a:noFill/>
                    </a:lnR>
                    <a:lnT>
                      <a:noFill/>
                    </a:lnT>
                    <a:lnB>
                      <a:noFill/>
                    </a:lnB>
                    <a:noFill/>
                  </a:tcPr>
                </a:tc>
                <a:tc>
                  <a:txBody>
                    <a:bodyPr/>
                    <a:lstStyle/>
                    <a:p>
                      <a:r>
                        <a:rPr lang="en-US" sz="1300" dirty="0"/>
                        <a:t>• Quality of reasoning, rationale,  causality, correlation strength</a:t>
                      </a:r>
                    </a:p>
                  </a:txBody>
                  <a:tcPr marL="65270" marR="65270" marT="32635" marB="32635" anchor="ctr">
                    <a:lnL>
                      <a:noFill/>
                    </a:lnL>
                    <a:lnR>
                      <a:noFill/>
                    </a:lnR>
                    <a:lnT>
                      <a:noFill/>
                    </a:lnT>
                    <a:lnB>
                      <a:noFill/>
                    </a:lnB>
                    <a:noFill/>
                  </a:tcPr>
                </a:tc>
                <a:tc>
                  <a:txBody>
                    <a:bodyPr/>
                    <a:lstStyle/>
                    <a:p>
                      <a:r>
                        <a:rPr lang="en-US" sz="1300" b="1" dirty="0"/>
                        <a:t>• Organizes </a:t>
                      </a:r>
                      <a:r>
                        <a:rPr lang="en-US" sz="1300" b="1"/>
                        <a:t>thoughts sequentially </a:t>
                      </a:r>
                      <a:r>
                        <a:rPr lang="en-US" sz="1300" b="1" dirty="0"/>
                        <a:t>Synthesizes knowledge effectively</a:t>
                      </a:r>
                    </a:p>
                  </a:txBody>
                  <a:tcPr marL="65270" marR="65270" marT="32635" marB="32635" anchor="ctr">
                    <a:lnL>
                      <a:noFill/>
                    </a:lnL>
                    <a:lnR>
                      <a:noFill/>
                    </a:lnR>
                    <a:lnT>
                      <a:noFill/>
                    </a:lnT>
                    <a:lnB>
                      <a:noFill/>
                    </a:lnB>
                    <a:noFill/>
                  </a:tcPr>
                </a:tc>
                <a:extLst>
                  <a:ext uri="{0D108BD9-81ED-4DB2-BD59-A6C34878D82A}">
                    <a16:rowId xmlns:a16="http://schemas.microsoft.com/office/drawing/2014/main" val="31582442"/>
                  </a:ext>
                </a:extLst>
              </a:tr>
            </a:tbl>
          </a:graphicData>
        </a:graphic>
      </p:graphicFrame>
    </p:spTree>
    <p:extLst>
      <p:ext uri="{BB962C8B-B14F-4D97-AF65-F5344CB8AC3E}">
        <p14:creationId xmlns:p14="http://schemas.microsoft.com/office/powerpoint/2010/main" val="19696241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7C5683A-3CF5-4F9F-8416-FE73D6F8FCD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6" r="-102" b="1941"/>
          <a:stretch/>
        </p:blipFill>
        <p:spPr>
          <a:xfrm>
            <a:off x="471488" y="68580"/>
            <a:ext cx="7948020" cy="5006340"/>
          </a:xfrm>
        </p:spPr>
      </p:pic>
    </p:spTree>
    <p:extLst>
      <p:ext uri="{BB962C8B-B14F-4D97-AF65-F5344CB8AC3E}">
        <p14:creationId xmlns:p14="http://schemas.microsoft.com/office/powerpoint/2010/main" val="690118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F6F27-B692-4BE7-B863-E4320D261086}"/>
              </a:ext>
            </a:extLst>
          </p:cNvPr>
          <p:cNvSpPr>
            <a:spLocks noGrp="1"/>
          </p:cNvSpPr>
          <p:nvPr>
            <p:ph type="title"/>
          </p:nvPr>
        </p:nvSpPr>
        <p:spPr>
          <a:xfrm>
            <a:off x="728662" y="256699"/>
            <a:ext cx="8301038" cy="994172"/>
          </a:xfrm>
        </p:spPr>
        <p:txBody>
          <a:bodyPr>
            <a:normAutofit fontScale="90000"/>
          </a:bodyPr>
          <a:lstStyle/>
          <a:p>
            <a:r>
              <a:rPr lang="en-US" dirty="0" err="1"/>
              <a:t>OpenAI</a:t>
            </a:r>
            <a:r>
              <a:rPr lang="en-US" dirty="0"/>
              <a:t> o3 Follow Up  Questions: </a:t>
            </a:r>
            <a:br>
              <a:rPr lang="en-US" dirty="0"/>
            </a:br>
            <a:r>
              <a:rPr lang="en-US" dirty="0"/>
              <a:t>Humanoid Robots Example</a:t>
            </a:r>
            <a:br>
              <a:rPr lang="en-US" dirty="0"/>
            </a:br>
            <a:r>
              <a:rPr lang="en-US" dirty="0"/>
              <a:t> (The Open AI Research Assistant) </a:t>
            </a:r>
          </a:p>
        </p:txBody>
      </p:sp>
      <p:sp>
        <p:nvSpPr>
          <p:cNvPr id="3" name="Content Placeholder 2">
            <a:extLst>
              <a:ext uri="{FF2B5EF4-FFF2-40B4-BE49-F238E27FC236}">
                <a16:creationId xmlns:a16="http://schemas.microsoft.com/office/drawing/2014/main" id="{14708783-3640-472A-AF1E-E6CF7A990F91}"/>
              </a:ext>
            </a:extLst>
          </p:cNvPr>
          <p:cNvSpPr>
            <a:spLocks noGrp="1"/>
          </p:cNvSpPr>
          <p:nvPr>
            <p:ph idx="1"/>
          </p:nvPr>
        </p:nvSpPr>
        <p:spPr>
          <a:xfrm>
            <a:off x="406704" y="1650011"/>
            <a:ext cx="5045406" cy="3364902"/>
          </a:xfrm>
        </p:spPr>
        <p:txBody>
          <a:bodyPr>
            <a:normAutofit fontScale="85000" lnSpcReduction="20000"/>
          </a:bodyPr>
          <a:lstStyle/>
          <a:p>
            <a:r>
              <a:rPr lang="en-US" dirty="0"/>
              <a:t>This is a beautifully articulated request. To ensure I deepen and extend the research to your expectations, could you please clarify a few aspects:</a:t>
            </a:r>
          </a:p>
          <a:p>
            <a:pPr>
              <a:buFont typeface="+mj-lt"/>
              <a:buAutoNum type="arabicPeriod"/>
            </a:pPr>
            <a:r>
              <a:rPr lang="en-US" dirty="0"/>
              <a:t>Do you want the final piece to be a polished essay suitable for publication or more of a research synthesis/annotated draft to build upon?</a:t>
            </a:r>
          </a:p>
          <a:p>
            <a:pPr>
              <a:buFont typeface="+mj-lt"/>
              <a:buAutoNum type="arabicPeriod"/>
            </a:pPr>
            <a:r>
              <a:rPr lang="en-US" dirty="0"/>
              <a:t>Should I focus more on recent academic/technical papers (e.g., </a:t>
            </a:r>
            <a:r>
              <a:rPr lang="en-US" dirty="0" err="1"/>
              <a:t>arXiv</a:t>
            </a:r>
            <a:r>
              <a:rPr lang="en-US" dirty="0"/>
              <a:t>, Stanford, MIT, DeepMind), or also include speculative design and cultural references (e.g., Blade Runner, Tyrell Corp, Nexus 7)?</a:t>
            </a:r>
          </a:p>
          <a:p>
            <a:pPr>
              <a:buFont typeface="+mj-lt"/>
              <a:buAutoNum type="arabicPeriod"/>
            </a:pPr>
            <a:r>
              <a:rPr lang="en-US" dirty="0"/>
              <a:t>Are you specifically interested in any use cases (e.g., humanoid robotics in healthcare, creative arts?</a:t>
            </a:r>
          </a:p>
          <a:p>
            <a:endParaRPr lang="en-US" dirty="0"/>
          </a:p>
        </p:txBody>
      </p:sp>
      <p:pic>
        <p:nvPicPr>
          <p:cNvPr id="1026" name="Picture 2" descr="OpenAI Deep Research - Latest AI-Powered Analysis Tool">
            <a:extLst>
              <a:ext uri="{FF2B5EF4-FFF2-40B4-BE49-F238E27FC236}">
                <a16:creationId xmlns:a16="http://schemas.microsoft.com/office/drawing/2014/main" id="{7328BB86-A8CA-4225-A5E7-EC28AE581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073" y="1531604"/>
            <a:ext cx="2745099" cy="1663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enAI promises 10 Deep Research queries per month to subscribers of the  basic plan and two queries for the free version of ChatGPT • Mezha.Media">
            <a:extLst>
              <a:ext uri="{FF2B5EF4-FFF2-40B4-BE49-F238E27FC236}">
                <a16:creationId xmlns:a16="http://schemas.microsoft.com/office/drawing/2014/main" id="{A7E16EE5-2A17-4616-B7D4-F1AC3E40A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135" y="3242648"/>
            <a:ext cx="2987037" cy="167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546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27F-D3B4-5D94-3A32-68D84EE27670}"/>
              </a:ext>
            </a:extLst>
          </p:cNvPr>
          <p:cNvSpPr>
            <a:spLocks noGrp="1"/>
          </p:cNvSpPr>
          <p:nvPr>
            <p:ph type="title"/>
          </p:nvPr>
        </p:nvSpPr>
        <p:spPr/>
        <p:txBody>
          <a:bodyPr>
            <a:normAutofit/>
          </a:bodyPr>
          <a:lstStyle/>
          <a:p>
            <a:r>
              <a:rPr lang="en-US" sz="1650" b="1" dirty="0"/>
              <a:t>Is it possible to review these comments more closely as an MD Ph.D. Team </a:t>
            </a:r>
            <a:r>
              <a:rPr lang="en-US" sz="1650" dirty="0"/>
              <a:t>in the relevant areas providing more color and detail to the comments and for further discussion by the patient and her doctors after reviewing.</a:t>
            </a:r>
          </a:p>
        </p:txBody>
      </p:sp>
      <p:sp>
        <p:nvSpPr>
          <p:cNvPr id="3" name="Content Placeholder 2">
            <a:extLst>
              <a:ext uri="{FF2B5EF4-FFF2-40B4-BE49-F238E27FC236}">
                <a16:creationId xmlns:a16="http://schemas.microsoft.com/office/drawing/2014/main" id="{722E581F-3AD4-44E5-2AFD-8588ED92F085}"/>
              </a:ext>
            </a:extLst>
          </p:cNvPr>
          <p:cNvSpPr>
            <a:spLocks noGrp="1"/>
          </p:cNvSpPr>
          <p:nvPr>
            <p:ph idx="1"/>
          </p:nvPr>
        </p:nvSpPr>
        <p:spPr>
          <a:xfrm>
            <a:off x="628651" y="1168753"/>
            <a:ext cx="4135022" cy="3263504"/>
          </a:xfrm>
        </p:spPr>
        <p:txBody>
          <a:bodyPr>
            <a:normAutofit fontScale="25000" lnSpcReduction="20000"/>
          </a:bodyPr>
          <a:lstStyle/>
          <a:p>
            <a:pPr marL="0" indent="0">
              <a:buNone/>
            </a:pPr>
            <a:endParaRPr lang="en-US" dirty="0"/>
          </a:p>
          <a:p>
            <a:pPr marL="0" indent="0">
              <a:buNone/>
            </a:pPr>
            <a:r>
              <a:rPr lang="en-US" sz="3000" dirty="0"/>
              <a:t>Certainly, I can provide a more detailed medical analysis and discussion points as an MD, Ph.D. in the relevant areas for your cousin to review further with her doctors:</a:t>
            </a:r>
            <a:endParaRPr lang="en-US" dirty="0"/>
          </a:p>
          <a:p>
            <a:r>
              <a:rPr lang="en-US" sz="3300" b="1" dirty="0"/>
              <a:t>Implant Integrity and Metal Particle Shedding:</a:t>
            </a:r>
            <a:endParaRPr lang="en-US" b="1" dirty="0"/>
          </a:p>
          <a:p>
            <a:r>
              <a:rPr lang="en-US" dirty="0"/>
              <a:t>The locked hip implant appears to be undergoing adverse wear and corrosion at the metal-metal articulating surfaces, leading to the shedding of metallic particles.</a:t>
            </a:r>
          </a:p>
          <a:p>
            <a:r>
              <a:rPr lang="en-US" dirty="0"/>
              <a:t>These particles have likely contributed to a local cytotoxic reaction, causing the soft tissue destruction and suppuration (pus formation) around the implant.</a:t>
            </a:r>
          </a:p>
          <a:p>
            <a:r>
              <a:rPr lang="en-US" dirty="0"/>
              <a:t>Scanning with metal artifact reduction sequences or implant-specific software reconstruction may help evaluate the extent of implant damage and the local tissue response.</a:t>
            </a:r>
          </a:p>
          <a:p>
            <a:r>
              <a:rPr lang="en-US" dirty="0"/>
              <a:t>Revision to a ceramic or highly cross-linked polyethylene bearing surface may be required to mitigate further metal particle generation.</a:t>
            </a:r>
          </a:p>
          <a:p>
            <a:r>
              <a:rPr lang="en-US" sz="3300" b="1" dirty="0"/>
              <a:t>Pelvic Bone Status and Reconstructive Options:</a:t>
            </a:r>
            <a:endParaRPr lang="en-US" b="1" dirty="0"/>
          </a:p>
          <a:p>
            <a:r>
              <a:rPr lang="en-US" dirty="0"/>
              <a:t>Multiple revision surgeries often lead to progressive pelvic bone loss due to stress shielding, osteolysis, and devascularization.</a:t>
            </a:r>
          </a:p>
          <a:p>
            <a:r>
              <a:rPr lang="en-US" dirty="0"/>
              <a:t>Obtain a CT scan with Hounsfield unit quantification to assess the bone density and extent of pelvic bone defects.</a:t>
            </a:r>
          </a:p>
          <a:p>
            <a:r>
              <a:rPr lang="en-US" dirty="0"/>
              <a:t>Surgeons may need to consider structural allografts, porous metallics, or patient-specific 3D-printed implants to achieve stable implant fixation.</a:t>
            </a:r>
          </a:p>
          <a:p>
            <a:r>
              <a:rPr lang="en-US" dirty="0"/>
              <a:t>Prolonged protection and limited weight-bearing may be required to allow for adequate osseointegration.</a:t>
            </a:r>
          </a:p>
          <a:p>
            <a:r>
              <a:rPr lang="en-US" sz="3300" b="1" dirty="0"/>
              <a:t>Infection Management:</a:t>
            </a:r>
            <a:endParaRPr lang="en-US" b="1" dirty="0"/>
          </a:p>
          <a:p>
            <a:r>
              <a:rPr lang="en-US" dirty="0"/>
              <a:t>Ensure the current infection is adequately treated based on culture sensitivities, likely requiring an extended IV antibiotic course.</a:t>
            </a:r>
          </a:p>
          <a:p>
            <a:r>
              <a:rPr lang="en-US" dirty="0"/>
              <a:t>Consider pursuing a one-stage or two-stage revision strategy in coordination with an infectious disease specialist.</a:t>
            </a:r>
          </a:p>
          <a:p>
            <a:r>
              <a:rPr lang="en-US" dirty="0"/>
              <a:t>Serial inflammatory markers and advanced imaging (</a:t>
            </a:r>
            <a:r>
              <a:rPr lang="en-US" dirty="0" err="1"/>
              <a:t>leukoscan</a:t>
            </a:r>
            <a:r>
              <a:rPr lang="en-US" dirty="0"/>
              <a:t>, PET/CT) may aid in confirming infection resolution before proceeding with revision.</a:t>
            </a:r>
          </a:p>
          <a:p>
            <a:r>
              <a:rPr lang="en-US" sz="3000" b="1" dirty="0"/>
              <a:t>Surgical Approach and Functional Outcomes:</a:t>
            </a:r>
            <a:endParaRPr lang="en-US" b="1" dirty="0"/>
          </a:p>
          <a:p>
            <a:r>
              <a:rPr lang="en-US" dirty="0"/>
              <a:t>An extensile surgical approach (e.g., triradiate) may be required for adequate exposure and reconstruction.</a:t>
            </a:r>
          </a:p>
          <a:p>
            <a:r>
              <a:rPr lang="en-US" dirty="0"/>
              <a:t>Involvement of a vascular surgeon may be warranted to assess pelvic perfusion status if significant dissection is anticipated.</a:t>
            </a:r>
          </a:p>
          <a:p>
            <a:r>
              <a:rPr lang="en-US" dirty="0"/>
              <a:t>Realistic expectations should be set regarding the potential for continued pain, limited mobility, need for ambulatory aids, and increased risk of dislocation/instability given the underlying bone and soft tissue compromise.</a:t>
            </a:r>
          </a:p>
        </p:txBody>
      </p:sp>
      <p:sp>
        <p:nvSpPr>
          <p:cNvPr id="5" name="TextBox 4">
            <a:extLst>
              <a:ext uri="{FF2B5EF4-FFF2-40B4-BE49-F238E27FC236}">
                <a16:creationId xmlns:a16="http://schemas.microsoft.com/office/drawing/2014/main" id="{403D37E6-8E1C-0A7E-FBAD-EE162E25C7DB}"/>
              </a:ext>
            </a:extLst>
          </p:cNvPr>
          <p:cNvSpPr txBox="1"/>
          <p:nvPr/>
        </p:nvSpPr>
        <p:spPr>
          <a:xfrm>
            <a:off x="4763672" y="1170723"/>
            <a:ext cx="4292844" cy="2793072"/>
          </a:xfrm>
          <a:prstGeom prst="rect">
            <a:avLst/>
          </a:prstGeom>
          <a:noFill/>
        </p:spPr>
        <p:txBody>
          <a:bodyPr wrap="square">
            <a:spAutoFit/>
          </a:bodyPr>
          <a:lstStyle/>
          <a:p>
            <a:pPr defTabSz="685800">
              <a:buClrTx/>
            </a:pPr>
            <a:r>
              <a:rPr lang="en-US" sz="1350" b="1" kern="1200" dirty="0">
                <a:solidFill>
                  <a:prstClr val="black"/>
                </a:solidFill>
                <a:latin typeface="Aptos" panose="02110004020202020204"/>
                <a:ea typeface="+mn-ea"/>
                <a:cs typeface="+mn-cs"/>
              </a:rPr>
              <a:t>Consultation with a physical medicine and rehabilitation specialist team </a:t>
            </a:r>
            <a:r>
              <a:rPr lang="en-US" sz="1350" kern="1200" dirty="0">
                <a:solidFill>
                  <a:prstClr val="black"/>
                </a:solidFill>
                <a:latin typeface="Aptos" panose="02110004020202020204"/>
                <a:ea typeface="+mn-ea"/>
                <a:cs typeface="+mn-cs"/>
              </a:rPr>
              <a:t>can help optimize functional recovery through tailored therapy programs.</a:t>
            </a:r>
          </a:p>
          <a:p>
            <a:pPr defTabSz="685800">
              <a:buClrTx/>
            </a:pPr>
            <a:r>
              <a:rPr lang="en-US" sz="1350" kern="1200" dirty="0">
                <a:solidFill>
                  <a:prstClr val="black"/>
                </a:solidFill>
                <a:latin typeface="Aptos" panose="02110004020202020204"/>
                <a:ea typeface="+mn-ea"/>
                <a:cs typeface="+mn-cs"/>
              </a:rPr>
              <a:t>I would strongly advise your cousin to seek out a tertiary care center with an </a:t>
            </a:r>
            <a:r>
              <a:rPr lang="en-US" sz="1350" b="1" kern="1200" dirty="0">
                <a:solidFill>
                  <a:prstClr val="black"/>
                </a:solidFill>
                <a:latin typeface="Aptos" panose="02110004020202020204"/>
                <a:ea typeface="+mn-ea"/>
                <a:cs typeface="+mn-cs"/>
              </a:rPr>
              <a:t>experienced revision arthroplasty team, including adult reconstruction surgeons and musculoskeletal radiologists. A thorough multi-disciplinary evaluation is warranted</a:t>
            </a:r>
            <a:r>
              <a:rPr lang="en-US" sz="1350" kern="1200" dirty="0">
                <a:solidFill>
                  <a:prstClr val="black"/>
                </a:solidFill>
                <a:latin typeface="Aptos" panose="02110004020202020204"/>
                <a:ea typeface="+mn-ea"/>
                <a:cs typeface="+mn-cs"/>
              </a:rPr>
              <a:t> to carefully weigh the risks, benefits, and reconstructive options for her case. Additionally, a second opinion from another high-volume revision center may provide further valuable perspectives. Careful shared decision-making will be crucial given the complexity of her hip condition.</a:t>
            </a:r>
          </a:p>
        </p:txBody>
      </p:sp>
      <p:pic>
        <p:nvPicPr>
          <p:cNvPr id="6" name="Picture 5">
            <a:extLst>
              <a:ext uri="{FF2B5EF4-FFF2-40B4-BE49-F238E27FC236}">
                <a16:creationId xmlns:a16="http://schemas.microsoft.com/office/drawing/2014/main" id="{DEE41CB9-7B5E-D6B4-C46E-58D5B33A4062}"/>
              </a:ext>
            </a:extLst>
          </p:cNvPr>
          <p:cNvPicPr>
            <a:picLocks noChangeAspect="1"/>
          </p:cNvPicPr>
          <p:nvPr/>
        </p:nvPicPr>
        <p:blipFill>
          <a:blip r:embed="rId2"/>
          <a:stretch>
            <a:fillRect/>
          </a:stretch>
        </p:blipFill>
        <p:spPr>
          <a:xfrm>
            <a:off x="4938228" y="4048176"/>
            <a:ext cx="1367147" cy="768163"/>
          </a:xfrm>
          <a:prstGeom prst="rect">
            <a:avLst/>
          </a:prstGeom>
        </p:spPr>
      </p:pic>
      <p:sp>
        <p:nvSpPr>
          <p:cNvPr id="4" name="TextBox 3">
            <a:extLst>
              <a:ext uri="{FF2B5EF4-FFF2-40B4-BE49-F238E27FC236}">
                <a16:creationId xmlns:a16="http://schemas.microsoft.com/office/drawing/2014/main" id="{D015661E-6002-41B1-A949-514D7EF0E9B1}"/>
              </a:ext>
            </a:extLst>
          </p:cNvPr>
          <p:cNvSpPr txBox="1"/>
          <p:nvPr/>
        </p:nvSpPr>
        <p:spPr>
          <a:xfrm>
            <a:off x="6488503" y="4189882"/>
            <a:ext cx="2111475" cy="507831"/>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hlinkClick r:id="rId3"/>
              </a:rPr>
              <a:t>AI Medicine Benchmarking </a:t>
            </a:r>
            <a:br>
              <a:rPr lang="en-US" sz="1350" kern="1200" dirty="0">
                <a:solidFill>
                  <a:prstClr val="black"/>
                </a:solidFill>
                <a:latin typeface="Aptos" panose="02110004020202020204"/>
                <a:ea typeface="+mn-ea"/>
                <a:cs typeface="+mn-cs"/>
                <a:hlinkClick r:id="rId3"/>
              </a:rPr>
            </a:br>
            <a:r>
              <a:rPr lang="en-US" sz="1350" kern="1200" dirty="0">
                <a:solidFill>
                  <a:prstClr val="black"/>
                </a:solidFill>
                <a:latin typeface="Aptos" panose="02110004020202020204"/>
                <a:ea typeface="+mn-ea"/>
                <a:cs typeface="+mn-cs"/>
                <a:hlinkClick r:id="rId3"/>
              </a:rPr>
              <a:t>Study, 2025</a:t>
            </a:r>
            <a:endParaRPr lang="en-US" sz="1350"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390210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ow DeepSeek R1 was Designed and Created - Geeky Gadgets">
            <a:extLst>
              <a:ext uri="{FF2B5EF4-FFF2-40B4-BE49-F238E27FC236}">
                <a16:creationId xmlns:a16="http://schemas.microsoft.com/office/drawing/2014/main" id="{823903CC-1CFC-4CEA-81E2-739ECB703A8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buClrTx/>
            </a:pPr>
            <a:endParaRPr lang="en-US" sz="1350" kern="1200">
              <a:solidFill>
                <a:prstClr val="black"/>
              </a:solidFill>
              <a:latin typeface="Aptos" panose="02110004020202020204"/>
              <a:ea typeface="+mn-ea"/>
              <a:cs typeface="+mn-cs"/>
            </a:endParaRPr>
          </a:p>
        </p:txBody>
      </p:sp>
      <p:pic>
        <p:nvPicPr>
          <p:cNvPr id="7" name="Picture 4" descr="Deepseek-R1: The best Open-Source Model, But how to use it? | by Pankaj  Tiwari | Accredian | Jan, 2025 | Medium">
            <a:extLst>
              <a:ext uri="{FF2B5EF4-FFF2-40B4-BE49-F238E27FC236}">
                <a16:creationId xmlns:a16="http://schemas.microsoft.com/office/drawing/2014/main" id="{47CD0642-C2CC-472B-87D9-5B931CE50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499"/>
            <a:ext cx="7223969" cy="4385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D84E87-C3D7-4C00-B1B9-E5EA5E04FEE2}"/>
              </a:ext>
            </a:extLst>
          </p:cNvPr>
          <p:cNvSpPr txBox="1"/>
          <p:nvPr/>
        </p:nvSpPr>
        <p:spPr>
          <a:xfrm>
            <a:off x="7163584" y="159622"/>
            <a:ext cx="1920031" cy="1338828"/>
          </a:xfrm>
          <a:prstGeom prst="rect">
            <a:avLst/>
          </a:prstGeom>
          <a:noFill/>
        </p:spPr>
        <p:txBody>
          <a:bodyPr wrap="square" rtlCol="0">
            <a:spAutoFit/>
          </a:bodyPr>
          <a:lstStyle/>
          <a:p>
            <a:pPr defTabSz="685800">
              <a:buClrTx/>
            </a:pPr>
            <a:r>
              <a:rPr lang="en-US" sz="1350" b="1" kern="1200" dirty="0" err="1">
                <a:solidFill>
                  <a:prstClr val="black"/>
                </a:solidFill>
                <a:latin typeface="Aptos" panose="02110004020202020204"/>
                <a:ea typeface="+mn-ea"/>
                <a:cs typeface="+mn-cs"/>
              </a:rPr>
              <a:t>DeepSeek</a:t>
            </a:r>
            <a:r>
              <a:rPr lang="en-US" sz="1350" b="1" kern="1200" dirty="0">
                <a:solidFill>
                  <a:prstClr val="black"/>
                </a:solidFill>
                <a:latin typeface="Aptos" panose="02110004020202020204"/>
                <a:ea typeface="+mn-ea"/>
                <a:cs typeface="+mn-cs"/>
              </a:rPr>
              <a:t> R1 vs. Best in Class Reasoning Models </a:t>
            </a:r>
            <a:r>
              <a:rPr lang="en-US" sz="1350" b="1" kern="1200" dirty="0" err="1">
                <a:solidFill>
                  <a:prstClr val="black"/>
                </a:solidFill>
                <a:latin typeface="Aptos" panose="02110004020202020204"/>
                <a:ea typeface="+mn-ea"/>
                <a:cs typeface="+mn-cs"/>
              </a:rPr>
              <a:t>OpenAI</a:t>
            </a:r>
            <a:r>
              <a:rPr lang="en-US" sz="1350" b="1" kern="1200" dirty="0">
                <a:solidFill>
                  <a:prstClr val="black"/>
                </a:solidFill>
                <a:latin typeface="Aptos" panose="02110004020202020204"/>
                <a:ea typeface="+mn-ea"/>
                <a:cs typeface="+mn-cs"/>
              </a:rPr>
              <a:t> o1 Class</a:t>
            </a:r>
            <a:br>
              <a:rPr lang="en-US" sz="1350" b="1"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Ph.D. Level Math, Coding, STEM Science &amp; Disciplinary IQ Tests  </a:t>
            </a:r>
          </a:p>
        </p:txBody>
      </p:sp>
    </p:spTree>
    <p:extLst>
      <p:ext uri="{BB962C8B-B14F-4D97-AF65-F5344CB8AC3E}">
        <p14:creationId xmlns:p14="http://schemas.microsoft.com/office/powerpoint/2010/main" val="1409105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65A2-25A3-4EE7-9AC9-3B556D69E616}"/>
              </a:ext>
            </a:extLst>
          </p:cNvPr>
          <p:cNvSpPr>
            <a:spLocks noGrp="1"/>
          </p:cNvSpPr>
          <p:nvPr>
            <p:ph type="title"/>
          </p:nvPr>
        </p:nvSpPr>
        <p:spPr>
          <a:xfrm>
            <a:off x="1977390" y="-71017"/>
            <a:ext cx="4932045" cy="994172"/>
          </a:xfrm>
        </p:spPr>
        <p:txBody>
          <a:bodyPr>
            <a:normAutofit/>
          </a:bodyPr>
          <a:lstStyle/>
          <a:p>
            <a:r>
              <a:rPr lang="en-US" sz="2400" b="1" dirty="0" err="1"/>
              <a:t>DeepSeek</a:t>
            </a:r>
            <a:r>
              <a:rPr lang="en-US" sz="2400" b="1" dirty="0"/>
              <a:t> V3 </a:t>
            </a:r>
            <a:r>
              <a:rPr lang="en-US" sz="2400" dirty="0"/>
              <a:t>vs Intuitive (AGI Models)</a:t>
            </a:r>
          </a:p>
        </p:txBody>
      </p:sp>
      <p:pic>
        <p:nvPicPr>
          <p:cNvPr id="4" name="Picture 3">
            <a:extLst>
              <a:ext uri="{FF2B5EF4-FFF2-40B4-BE49-F238E27FC236}">
                <a16:creationId xmlns:a16="http://schemas.microsoft.com/office/drawing/2014/main" id="{81F19C97-199F-4D67-97D0-B6925DDD8D98}"/>
              </a:ext>
            </a:extLst>
          </p:cNvPr>
          <p:cNvPicPr>
            <a:picLocks noChangeAspect="1"/>
          </p:cNvPicPr>
          <p:nvPr/>
        </p:nvPicPr>
        <p:blipFill>
          <a:blip r:embed="rId2"/>
          <a:stretch>
            <a:fillRect/>
          </a:stretch>
        </p:blipFill>
        <p:spPr>
          <a:xfrm>
            <a:off x="924001" y="661618"/>
            <a:ext cx="7059104" cy="4445030"/>
          </a:xfrm>
          <a:prstGeom prst="rect">
            <a:avLst/>
          </a:prstGeom>
        </p:spPr>
      </p:pic>
    </p:spTree>
    <p:extLst>
      <p:ext uri="{BB962C8B-B14F-4D97-AF65-F5344CB8AC3E}">
        <p14:creationId xmlns:p14="http://schemas.microsoft.com/office/powerpoint/2010/main" val="38591168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27297" y="68036"/>
            <a:ext cx="5143499" cy="5005387"/>
          </a:xfrm>
          <a:prstGeom prst="rect">
            <a:avLst/>
          </a:prstGeom>
        </p:spPr>
      </p:pic>
      <p:sp>
        <p:nvSpPr>
          <p:cNvPr id="3" name="object 3"/>
          <p:cNvSpPr txBox="1">
            <a:spLocks noGrp="1"/>
          </p:cNvSpPr>
          <p:nvPr>
            <p:ph type="title"/>
          </p:nvPr>
        </p:nvSpPr>
        <p:spPr>
          <a:xfrm>
            <a:off x="248175" y="342876"/>
            <a:ext cx="2900049" cy="3974678"/>
          </a:xfrm>
          <a:prstGeom prst="rect">
            <a:avLst/>
          </a:prstGeom>
        </p:spPr>
        <p:txBody>
          <a:bodyPr vert="horz" wrap="square" lIns="0" tIns="6350" rIns="0" bIns="0" rtlCol="0" anchor="ctr">
            <a:spAutoFit/>
          </a:bodyPr>
          <a:lstStyle/>
          <a:p>
            <a:pPr marL="6350" marR="2540" indent="956993">
              <a:lnSpc>
                <a:spcPct val="115799"/>
              </a:lnSpc>
              <a:spcBef>
                <a:spcPts val="50"/>
              </a:spcBef>
            </a:pPr>
            <a:r>
              <a:rPr lang="en-US" sz="2800" spc="-225" dirty="0">
                <a:solidFill>
                  <a:srgbClr val="000000"/>
                </a:solidFill>
                <a:latin typeface="Arial Black"/>
                <a:cs typeface="Arial Black"/>
              </a:rPr>
              <a:t>Data </a:t>
            </a:r>
            <a:r>
              <a:rPr lang="en-US" sz="2800" spc="-238" dirty="0">
                <a:solidFill>
                  <a:srgbClr val="000000"/>
                </a:solidFill>
                <a:latin typeface="Arial Black"/>
                <a:cs typeface="Arial Black"/>
              </a:rPr>
              <a:t>Visualizations</a:t>
            </a:r>
            <a:br>
              <a:rPr lang="en-US" sz="2800" spc="-225" dirty="0">
                <a:solidFill>
                  <a:srgbClr val="000000"/>
                </a:solidFill>
                <a:latin typeface="Arial Black"/>
                <a:cs typeface="Arial Black"/>
              </a:rPr>
            </a:br>
            <a:r>
              <a:rPr lang="en-US" sz="2800" spc="-225" dirty="0">
                <a:solidFill>
                  <a:srgbClr val="000000"/>
                </a:solidFill>
                <a:latin typeface="Arial Black"/>
                <a:cs typeface="Arial Black"/>
              </a:rPr>
              <a:t>Extract Data from </a:t>
            </a:r>
            <a:br>
              <a:rPr lang="en-US" sz="2800" spc="-225" dirty="0">
                <a:solidFill>
                  <a:srgbClr val="000000"/>
                </a:solidFill>
                <a:latin typeface="Arial Black"/>
                <a:cs typeface="Arial Black"/>
              </a:rPr>
            </a:br>
            <a:r>
              <a:rPr lang="en-US" sz="2800" spc="-225" dirty="0">
                <a:solidFill>
                  <a:srgbClr val="000000"/>
                </a:solidFill>
                <a:latin typeface="Arial Black"/>
                <a:cs typeface="Arial Black"/>
              </a:rPr>
              <a:t>Research Papers Excel, Other Data Formats )</a:t>
            </a:r>
            <a:br>
              <a:rPr lang="en-US" sz="2800" spc="-225" dirty="0">
                <a:solidFill>
                  <a:srgbClr val="000000"/>
                </a:solidFill>
                <a:latin typeface="Arial Black"/>
                <a:cs typeface="Arial Black"/>
              </a:rPr>
            </a:br>
            <a:endParaRPr sz="2800" dirty="0">
              <a:latin typeface="Arial Black"/>
              <a:cs typeface="Arial Blac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p:txBody>
          <a:bodyPr/>
          <a:lstStyle/>
          <a:p>
            <a:pPr algn="ctr"/>
            <a:r>
              <a:rPr lang="en-US" dirty="0"/>
              <a:t>Multimodality: Text and Image</a:t>
            </a:r>
            <a:br>
              <a:rPr lang="en-US" dirty="0"/>
            </a:br>
            <a:r>
              <a:rPr lang="en-US" sz="1350" b="1" dirty="0"/>
              <a:t>Tell me more about this image below? (GPT4o)</a:t>
            </a: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470389" y="1268016"/>
            <a:ext cx="5627956" cy="3263504"/>
          </a:xfrm>
        </p:spPr>
        <p:txBody>
          <a:bodyPr>
            <a:normAutofit fontScale="85000" lnSpcReduction="20000"/>
          </a:bodyPr>
          <a:lstStyle/>
          <a:p>
            <a:pPr marL="0">
              <a:lnSpc>
                <a:spcPct val="107000"/>
              </a:lnSpc>
              <a:spcBef>
                <a:spcPts val="0"/>
              </a:spcBef>
              <a:spcAft>
                <a:spcPts val="600"/>
              </a:spcAft>
            </a:pPr>
            <a:r>
              <a:rPr lang="en-US" sz="1350" kern="100" dirty="0">
                <a:latin typeface="Aptos" panose="020B0004020202020204" pitchFamily="34" charset="0"/>
                <a:ea typeface="Aptos" panose="020B0004020202020204" pitchFamily="34" charset="0"/>
                <a:cs typeface="Times New Roman" panose="02020603050405020304" pitchFamily="18" charset="0"/>
              </a:rPr>
              <a:t>The individual in the image is </a:t>
            </a:r>
            <a:r>
              <a:rPr lang="en-US" sz="1350" b="1" kern="100" dirty="0">
                <a:latin typeface="Aptos" panose="020B0004020202020204" pitchFamily="34" charset="0"/>
                <a:ea typeface="Aptos" panose="020B0004020202020204" pitchFamily="34" charset="0"/>
                <a:cs typeface="Times New Roman" panose="02020603050405020304" pitchFamily="18" charset="0"/>
              </a:rPr>
              <a:t>Zaha Hadid</a:t>
            </a:r>
            <a:r>
              <a:rPr lang="en-US" sz="1350" kern="100" dirty="0">
                <a:latin typeface="Aptos" panose="020B0004020202020204" pitchFamily="34" charset="0"/>
                <a:ea typeface="Aptos" panose="020B0004020202020204" pitchFamily="34" charset="0"/>
                <a:cs typeface="Times New Roman" panose="02020603050405020304" pitchFamily="18" charset="0"/>
              </a:rPr>
              <a:t>, a renowned Iraqi-British architect known for her innovative and futuristic designs. Zaha Hadid was a pioneering figure in contemporary architecture, and she became </a:t>
            </a:r>
            <a:r>
              <a:rPr lang="en-US" sz="1350" b="1" kern="100" dirty="0">
                <a:latin typeface="Aptos" panose="020B0004020202020204" pitchFamily="34" charset="0"/>
                <a:ea typeface="Aptos" panose="020B0004020202020204" pitchFamily="34" charset="0"/>
                <a:cs typeface="Times New Roman" panose="02020603050405020304" pitchFamily="18" charset="0"/>
              </a:rPr>
              <a:t>the first woman to receive the prestigious Pritzker Architecture Prize in 2004.</a:t>
            </a:r>
          </a:p>
          <a:p>
            <a:pPr marL="0">
              <a:lnSpc>
                <a:spcPct val="107000"/>
              </a:lnSpc>
              <a:spcBef>
                <a:spcPts val="0"/>
              </a:spcBef>
              <a:spcAft>
                <a:spcPts val="600"/>
              </a:spcAft>
            </a:pPr>
            <a:r>
              <a:rPr lang="en-US" sz="1350" b="1" kern="100" dirty="0">
                <a:latin typeface="Aptos" panose="020B0004020202020204" pitchFamily="34" charset="0"/>
                <a:ea typeface="Aptos" panose="020B0004020202020204" pitchFamily="34" charset="0"/>
                <a:cs typeface="Times New Roman" panose="02020603050405020304" pitchFamily="18" charset="0"/>
              </a:rPr>
              <a:t>About Zaha Hadid</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350" b="1" kern="100" dirty="0">
                <a:latin typeface="Aptos" panose="020B0004020202020204" pitchFamily="34" charset="0"/>
                <a:ea typeface="Aptos" panose="020B0004020202020204" pitchFamily="34" charset="0"/>
                <a:cs typeface="Times New Roman" panose="02020603050405020304" pitchFamily="18" charset="0"/>
              </a:rPr>
              <a:t>Early Life and Education</a:t>
            </a:r>
            <a:r>
              <a:rPr lang="en-US" sz="1350" kern="100" dirty="0">
                <a:latin typeface="Aptos" panose="020B0004020202020204" pitchFamily="34" charset="0"/>
                <a:ea typeface="Aptos" panose="020B0004020202020204" pitchFamily="34" charset="0"/>
                <a:cs typeface="Times New Roman" panose="02020603050405020304" pitchFamily="18" charset="0"/>
              </a:rPr>
              <a:t>: Born in Baghdad, Iraq, in 1950, Zaha Hadid </a:t>
            </a:r>
            <a:r>
              <a:rPr lang="en-US" sz="1350" b="1" kern="100" dirty="0">
                <a:latin typeface="Aptos" panose="020B0004020202020204" pitchFamily="34" charset="0"/>
                <a:ea typeface="Aptos" panose="020B0004020202020204" pitchFamily="34" charset="0"/>
                <a:cs typeface="Times New Roman" panose="02020603050405020304" pitchFamily="18" charset="0"/>
              </a:rPr>
              <a:t>studied mathematics at the American University of Beirut </a:t>
            </a:r>
            <a:r>
              <a:rPr lang="en-US" sz="1350" kern="100" dirty="0">
                <a:latin typeface="Aptos" panose="020B0004020202020204" pitchFamily="34" charset="0"/>
                <a:ea typeface="Aptos" panose="020B0004020202020204" pitchFamily="34" charset="0"/>
                <a:cs typeface="Times New Roman" panose="02020603050405020304" pitchFamily="18" charset="0"/>
              </a:rPr>
              <a:t>before moving to </a:t>
            </a:r>
            <a:r>
              <a:rPr lang="en-US" sz="1350" b="1" kern="100" dirty="0">
                <a:latin typeface="Aptos" panose="020B0004020202020204" pitchFamily="34" charset="0"/>
                <a:ea typeface="Aptos" panose="020B0004020202020204" pitchFamily="34" charset="0"/>
                <a:cs typeface="Times New Roman" panose="02020603050405020304" pitchFamily="18" charset="0"/>
              </a:rPr>
              <a:t>London to study at the Architectural Association School of Architecture</a:t>
            </a:r>
            <a:r>
              <a:rPr lang="en-US" sz="1350" kern="100" dirty="0">
                <a:latin typeface="Aptos" panose="020B0004020202020204" pitchFamily="34" charset="0"/>
                <a:ea typeface="Aptos" panose="020B0004020202020204" pitchFamily="34" charset="0"/>
                <a:cs typeface="Times New Roman" panose="02020603050405020304" pitchFamily="18" charset="0"/>
              </a:rPr>
              <a:t>.</a:t>
            </a: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350" b="1" kern="100" dirty="0">
                <a:latin typeface="Aptos" panose="020B0004020202020204" pitchFamily="34" charset="0"/>
                <a:ea typeface="Aptos" panose="020B0004020202020204" pitchFamily="34" charset="0"/>
                <a:cs typeface="Times New Roman" panose="02020603050405020304" pitchFamily="18" charset="0"/>
              </a:rPr>
              <a:t>Career and Achievements</a:t>
            </a:r>
            <a:r>
              <a:rPr lang="en-US" sz="1350" kern="100" dirty="0">
                <a:latin typeface="Aptos" panose="020B0004020202020204" pitchFamily="34" charset="0"/>
                <a:ea typeface="Aptos" panose="020B0004020202020204" pitchFamily="34" charset="0"/>
                <a:cs typeface="Times New Roman" panose="02020603050405020304" pitchFamily="18" charset="0"/>
              </a:rPr>
              <a:t>: Hadid's career was marked by her distinctive style, characterized by bold</a:t>
            </a:r>
            <a:r>
              <a:rPr lang="en-US" sz="1350" b="1" kern="100" dirty="0">
                <a:latin typeface="Aptos" panose="020B0004020202020204" pitchFamily="34" charset="0"/>
                <a:ea typeface="Aptos" panose="020B0004020202020204" pitchFamily="34" charset="0"/>
                <a:cs typeface="Times New Roman" panose="02020603050405020304" pitchFamily="18" charset="0"/>
              </a:rPr>
              <a:t>, sweeping forms and futuristic aesthetics</a:t>
            </a:r>
            <a:r>
              <a:rPr lang="en-US" sz="1350" kern="100" dirty="0">
                <a:latin typeface="Aptos" panose="020B0004020202020204" pitchFamily="34" charset="0"/>
                <a:ea typeface="Aptos" panose="020B0004020202020204" pitchFamily="34" charset="0"/>
                <a:cs typeface="Times New Roman" panose="02020603050405020304" pitchFamily="18" charset="0"/>
              </a:rPr>
              <a:t>. Her work often </a:t>
            </a:r>
            <a:r>
              <a:rPr lang="en-US" sz="1350" b="1" kern="100" dirty="0">
                <a:latin typeface="Aptos" panose="020B0004020202020204" pitchFamily="34" charset="0"/>
                <a:ea typeface="Aptos" panose="020B0004020202020204" pitchFamily="34" charset="0"/>
                <a:cs typeface="Times New Roman" panose="02020603050405020304" pitchFamily="18" charset="0"/>
              </a:rPr>
              <a:t>pushed the boundaries of architecture, blending organic and geometric forms</a:t>
            </a:r>
            <a:r>
              <a:rPr lang="en-US" sz="1350" kern="100" dirty="0">
                <a:latin typeface="Aptos" panose="020B0004020202020204" pitchFamily="34" charset="0"/>
                <a:ea typeface="Aptos" panose="020B0004020202020204" pitchFamily="34" charset="0"/>
                <a:cs typeface="Times New Roman" panose="02020603050405020304" pitchFamily="18" charset="0"/>
              </a:rPr>
              <a:t>. Some of her most famous projects include the London Aquatics Centre for the 2012 Olympics, the Guangzhou Opera House in China, and the Heydar Aliyev Center in Baku, Azerbaijan.</a:t>
            </a:r>
            <a:br>
              <a:rPr lang="en-US" sz="1350" kern="100" dirty="0">
                <a:latin typeface="Aptos" panose="020B0004020202020204" pitchFamily="34" charset="0"/>
                <a:ea typeface="Aptos" panose="020B0004020202020204" pitchFamily="34" charset="0"/>
                <a:cs typeface="Times New Roman" panose="02020603050405020304" pitchFamily="18" charset="0"/>
              </a:rPr>
            </a:br>
            <a:br>
              <a:rPr lang="en-US" sz="1350" kern="100" dirty="0">
                <a:latin typeface="Aptos" panose="020B0004020202020204" pitchFamily="34" charset="0"/>
                <a:ea typeface="Aptos" panose="020B0004020202020204" pitchFamily="34" charset="0"/>
                <a:cs typeface="Times New Roman" panose="02020603050405020304" pitchFamily="18" charset="0"/>
              </a:rPr>
            </a:br>
            <a:r>
              <a:rPr lang="en-US" sz="1350" b="1" kern="100" dirty="0">
                <a:latin typeface="Aptos" panose="020B0004020202020204" pitchFamily="34" charset="0"/>
                <a:ea typeface="Aptos" panose="020B0004020202020204" pitchFamily="34" charset="0"/>
                <a:cs typeface="Times New Roman" panose="02020603050405020304" pitchFamily="18" charset="0"/>
              </a:rPr>
              <a:t>About the Architectural Model</a:t>
            </a:r>
            <a:endParaRPr lang="en-US" sz="1350" kern="100" dirty="0">
              <a:latin typeface="Aptos" panose="020B0004020202020204" pitchFamily="34" charset="0"/>
              <a:ea typeface="Aptos" panose="020B0004020202020204" pitchFamily="34" charset="0"/>
              <a:cs typeface="Times New Roman" panose="02020603050405020304" pitchFamily="18" charset="0"/>
            </a:endParaRPr>
          </a:p>
          <a:p>
            <a:pPr marL="257175" indent="-257175">
              <a:lnSpc>
                <a:spcPct val="107000"/>
              </a:lnSpc>
              <a:spcBef>
                <a:spcPts val="0"/>
              </a:spcBef>
              <a:spcAft>
                <a:spcPts val="600"/>
              </a:spcAft>
              <a:buSzPts val="1000"/>
              <a:buFont typeface="Symbol" panose="05050102010706020507" pitchFamily="18" charset="2"/>
              <a:buChar char=""/>
              <a:tabLst>
                <a:tab pos="342900" algn="l"/>
              </a:tabLst>
            </a:pPr>
            <a:r>
              <a:rPr lang="en-US" sz="1350" b="1" kern="100" dirty="0">
                <a:latin typeface="Aptos" panose="020B0004020202020204" pitchFamily="34" charset="0"/>
                <a:ea typeface="Aptos" panose="020B0004020202020204" pitchFamily="34" charset="0"/>
                <a:cs typeface="Times New Roman" panose="02020603050405020304" pitchFamily="18" charset="0"/>
              </a:rPr>
              <a:t>Design Elements</a:t>
            </a:r>
            <a:r>
              <a:rPr lang="en-US" sz="1350" kern="100" dirty="0">
                <a:latin typeface="Aptos" panose="020B0004020202020204" pitchFamily="34" charset="0"/>
                <a:ea typeface="Aptos" panose="020B0004020202020204" pitchFamily="34" charset="0"/>
                <a:cs typeface="Times New Roman" panose="02020603050405020304" pitchFamily="18" charset="0"/>
              </a:rPr>
              <a:t>: The model in the image reflects Hadid's signature style, with </a:t>
            </a:r>
            <a:r>
              <a:rPr lang="en-US" sz="1350" b="1" kern="100" dirty="0">
                <a:latin typeface="Aptos" panose="020B0004020202020204" pitchFamily="34" charset="0"/>
                <a:ea typeface="Aptos" panose="020B0004020202020204" pitchFamily="34" charset="0"/>
                <a:cs typeface="Times New Roman" panose="02020603050405020304" pitchFamily="18" charset="0"/>
              </a:rPr>
              <a:t>its flowing, dynamic lines and complex forms. The use of curvilinear shapes and layered structures </a:t>
            </a:r>
            <a:r>
              <a:rPr lang="en-US" sz="1350" kern="100" dirty="0">
                <a:latin typeface="Aptos" panose="020B0004020202020204" pitchFamily="34" charset="0"/>
                <a:ea typeface="Aptos" panose="020B0004020202020204" pitchFamily="34" charset="0"/>
                <a:cs typeface="Times New Roman" panose="02020603050405020304" pitchFamily="18" charset="0"/>
              </a:rPr>
              <a:t>suggests a focus on creating fluid, organic spaces that challenge traditional architectural conventions.</a:t>
            </a:r>
          </a:p>
          <a:p>
            <a:pPr marL="0" indent="0">
              <a:buNone/>
            </a:pPr>
            <a:endParaRPr lang="en-US" dirty="0"/>
          </a:p>
        </p:txBody>
      </p:sp>
      <p:pic>
        <p:nvPicPr>
          <p:cNvPr id="7" name="Picture 6" descr="A person standing next to a table&#10;&#10;Description automatically generated">
            <a:extLst>
              <a:ext uri="{FF2B5EF4-FFF2-40B4-BE49-F238E27FC236}">
                <a16:creationId xmlns:a16="http://schemas.microsoft.com/office/drawing/2014/main" id="{2C8A5D95-61D2-2BFB-B783-469A8855F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606" y="1087625"/>
            <a:ext cx="2762861" cy="3624286"/>
          </a:xfrm>
          <a:prstGeom prst="rect">
            <a:avLst/>
          </a:prstGeom>
        </p:spPr>
      </p:pic>
    </p:spTree>
    <p:extLst>
      <p:ext uri="{BB962C8B-B14F-4D97-AF65-F5344CB8AC3E}">
        <p14:creationId xmlns:p14="http://schemas.microsoft.com/office/powerpoint/2010/main" val="2798416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47625C73-E34A-AEE1-1C5C-5F6715A387D0}"/>
              </a:ext>
            </a:extLst>
          </p:cNvPr>
          <p:cNvSpPr>
            <a:spLocks noGrp="1"/>
          </p:cNvSpPr>
          <p:nvPr>
            <p:ph type="title"/>
          </p:nvPr>
        </p:nvSpPr>
        <p:spPr>
          <a:xfrm>
            <a:off x="480060" y="244027"/>
            <a:ext cx="3563178" cy="1467631"/>
          </a:xfrm>
        </p:spPr>
        <p:txBody>
          <a:bodyPr anchor="b">
            <a:normAutofit fontScale="90000"/>
          </a:bodyPr>
          <a:lstStyle/>
          <a:p>
            <a:r>
              <a:rPr lang="en-US" sz="2250" b="1" dirty="0"/>
              <a:t>Image to Text, Visual Acuity</a:t>
            </a:r>
            <a:br>
              <a:rPr lang="en-US" sz="2250" dirty="0"/>
            </a:br>
            <a:br>
              <a:rPr lang="en-US" sz="2250" dirty="0"/>
            </a:br>
            <a:r>
              <a:rPr lang="en-US" sz="2250" b="1" dirty="0"/>
              <a:t>Speculate on the Architect?</a:t>
            </a:r>
            <a:br>
              <a:rPr lang="en-US" sz="2250" dirty="0"/>
            </a:br>
            <a:r>
              <a:rPr lang="en-US" sz="2250" dirty="0"/>
              <a:t> </a:t>
            </a:r>
            <a:br>
              <a:rPr lang="en-US" sz="2250" dirty="0"/>
            </a:br>
            <a:r>
              <a:rPr lang="en-US" sz="2250" dirty="0"/>
              <a:t>GPT4o and Sonnet 3.5</a:t>
            </a:r>
          </a:p>
        </p:txBody>
      </p:sp>
      <p:sp>
        <p:nvSpPr>
          <p:cNvPr id="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6"/>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3" name="Content Placeholder 2">
            <a:extLst>
              <a:ext uri="{FF2B5EF4-FFF2-40B4-BE49-F238E27FC236}">
                <a16:creationId xmlns:a16="http://schemas.microsoft.com/office/drawing/2014/main" id="{8D0B8533-16BC-3740-CDDB-E9E39B24998C}"/>
              </a:ext>
            </a:extLst>
          </p:cNvPr>
          <p:cNvSpPr>
            <a:spLocks noGrp="1"/>
          </p:cNvSpPr>
          <p:nvPr>
            <p:ph idx="1"/>
          </p:nvPr>
        </p:nvSpPr>
        <p:spPr>
          <a:xfrm>
            <a:off x="480060" y="2154674"/>
            <a:ext cx="3182692" cy="2490501"/>
          </a:xfrm>
        </p:spPr>
        <p:txBody>
          <a:bodyPr>
            <a:normAutofit/>
          </a:bodyPr>
          <a:lstStyle/>
          <a:p>
            <a:r>
              <a:rPr lang="en-US" sz="750" b="1" dirty="0"/>
              <a:t>Given the building's distinct architectural style, characterized by its fluid curves, layered structure, extensive use of glass, and futuristic aesthetics</a:t>
            </a:r>
            <a:r>
              <a:rPr lang="en-US" sz="750" dirty="0"/>
              <a:t>, it is reasonable to speculate that the architect could be </a:t>
            </a:r>
            <a:r>
              <a:rPr lang="en-US" sz="750" b="1" dirty="0"/>
              <a:t>Zaha Hadid </a:t>
            </a:r>
            <a:r>
              <a:rPr lang="en-US" sz="750" dirty="0"/>
              <a:t>or a firm influenced by her design philosophy.</a:t>
            </a:r>
          </a:p>
          <a:p>
            <a:r>
              <a:rPr lang="en-US" sz="750" b="1" dirty="0"/>
              <a:t>Zaha Hadid Architects (ZHA)</a:t>
            </a:r>
            <a:r>
              <a:rPr lang="en-US" sz="750" dirty="0"/>
              <a:t> is renowned for such innovative and avant-garde designs. </a:t>
            </a:r>
          </a:p>
          <a:p>
            <a:r>
              <a:rPr lang="en-US" sz="750" b="1" dirty="0"/>
              <a:t>Santiago </a:t>
            </a:r>
            <a:r>
              <a:rPr lang="en-US" sz="750" b="1" dirty="0" err="1"/>
              <a:t>Calatrava</a:t>
            </a:r>
            <a:r>
              <a:rPr lang="en-US" sz="750" dirty="0" err="1"/>
              <a:t>:Known</a:t>
            </a:r>
            <a:r>
              <a:rPr lang="en-US" sz="750" dirty="0"/>
              <a:t> for his sculptural and organic forms, Calatrava's buildings also feature dynamic and fluid designs. However, his work often includes more overt structural elements that resemble skeletal forms, which are not as apparent in this building.</a:t>
            </a:r>
          </a:p>
          <a:p>
            <a:r>
              <a:rPr lang="en-US" sz="750" b="1" dirty="0"/>
              <a:t>MAD </a:t>
            </a:r>
            <a:r>
              <a:rPr lang="en-US" sz="750" b="1" dirty="0" err="1"/>
              <a:t>Architects</a:t>
            </a:r>
            <a:r>
              <a:rPr lang="en-US" sz="750" dirty="0" err="1"/>
              <a:t>:A</a:t>
            </a:r>
            <a:r>
              <a:rPr lang="en-US" sz="750" dirty="0"/>
              <a:t> Beijing-based firm led by Ma </a:t>
            </a:r>
            <a:r>
              <a:rPr lang="en-US" sz="750" dirty="0" err="1"/>
              <a:t>Yansong</a:t>
            </a:r>
            <a:r>
              <a:rPr lang="en-US" sz="750" dirty="0"/>
              <a:t>, MAD Architects is known for its futuristic and organic designs. Their projects often feature flowing, natural forms and an emphasis on blending architecture with the environment.</a:t>
            </a:r>
          </a:p>
          <a:p>
            <a:r>
              <a:rPr lang="en-US" sz="750" dirty="0" err="1"/>
              <a:t>U</a:t>
            </a:r>
            <a:r>
              <a:rPr lang="en-US" sz="750" b="1" dirty="0" err="1"/>
              <a:t>NStudio</a:t>
            </a:r>
            <a:r>
              <a:rPr lang="en-US" sz="750" dirty="0"/>
              <a:t> (Ben van </a:t>
            </a:r>
            <a:r>
              <a:rPr lang="en-US" sz="750" dirty="0" err="1"/>
              <a:t>Berkel</a:t>
            </a:r>
            <a:r>
              <a:rPr lang="en-US" sz="750" dirty="0"/>
              <a:t>):</a:t>
            </a:r>
            <a:r>
              <a:rPr lang="en-US" sz="750" dirty="0" err="1"/>
              <a:t>UNStudio's</a:t>
            </a:r>
            <a:r>
              <a:rPr lang="en-US" sz="750" dirty="0"/>
              <a:t> work includes projects that explore fluid geometries and innovative use of materials, similar to the building in the image.</a:t>
            </a:r>
          </a:p>
          <a:p>
            <a:pPr marL="0" indent="0">
              <a:buNone/>
            </a:pPr>
            <a:r>
              <a:rPr lang="en-US" sz="750" dirty="0"/>
              <a:t>  </a:t>
            </a:r>
          </a:p>
        </p:txBody>
      </p:sp>
      <p:pic>
        <p:nvPicPr>
          <p:cNvPr id="10" name="Picture 9" descr="A tall building with many windows&#10;&#10;Description automatically generated">
            <a:extLst>
              <a:ext uri="{FF2B5EF4-FFF2-40B4-BE49-F238E27FC236}">
                <a16:creationId xmlns:a16="http://schemas.microsoft.com/office/drawing/2014/main" id="{5FE51E16-40D3-76B2-B99C-CAA83EAA1555}"/>
              </a:ext>
            </a:extLst>
          </p:cNvPr>
          <p:cNvPicPr>
            <a:picLocks noChangeAspect="1"/>
          </p:cNvPicPr>
          <p:nvPr/>
        </p:nvPicPr>
        <p:blipFill rotWithShape="1">
          <a:blip r:embed="rId2">
            <a:extLst>
              <a:ext uri="{28A0092B-C50C-407E-A947-70E740481C1C}">
                <a14:useLocalDpi xmlns:a14="http://schemas.microsoft.com/office/drawing/2010/main" val="0"/>
              </a:ext>
            </a:extLst>
          </a:blip>
          <a:srcRect t="8257" b="8745"/>
          <a:stretch/>
        </p:blipFill>
        <p:spPr>
          <a:xfrm>
            <a:off x="3983777" y="7"/>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4999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1C351-D2BD-49ED-B270-CB0A944358AE}"/>
              </a:ext>
            </a:extLst>
          </p:cNvPr>
          <p:cNvSpPr>
            <a:spLocks noGrp="1"/>
          </p:cNvSpPr>
          <p:nvPr>
            <p:ph type="title"/>
          </p:nvPr>
        </p:nvSpPr>
        <p:spPr>
          <a:xfrm>
            <a:off x="0" y="369304"/>
            <a:ext cx="5443538" cy="994172"/>
          </a:xfrm>
        </p:spPr>
        <p:txBody>
          <a:bodyPr>
            <a:normAutofit fontScale="90000"/>
          </a:bodyPr>
          <a:lstStyle/>
          <a:p>
            <a:pPr algn="ctr"/>
            <a:r>
              <a:rPr lang="en-US" dirty="0"/>
              <a:t>Why is the Ocean Salty?  </a:t>
            </a:r>
            <a:br>
              <a:rPr lang="en-US" dirty="0"/>
            </a:br>
            <a:r>
              <a:rPr lang="en-US" dirty="0"/>
              <a:t>GPT 4 (2024)</a:t>
            </a:r>
          </a:p>
        </p:txBody>
      </p:sp>
      <p:pic>
        <p:nvPicPr>
          <p:cNvPr id="5" name="Content Placeholder 4">
            <a:extLst>
              <a:ext uri="{FF2B5EF4-FFF2-40B4-BE49-F238E27FC236}">
                <a16:creationId xmlns:a16="http://schemas.microsoft.com/office/drawing/2014/main" id="{70C4C09C-6DBF-479E-8B50-C2D4CAED45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14" y="1867408"/>
            <a:ext cx="6508879" cy="3275437"/>
          </a:xfrm>
        </p:spPr>
      </p:pic>
      <p:sp>
        <p:nvSpPr>
          <p:cNvPr id="4" name="TextBox 3">
            <a:extLst>
              <a:ext uri="{FF2B5EF4-FFF2-40B4-BE49-F238E27FC236}">
                <a16:creationId xmlns:a16="http://schemas.microsoft.com/office/drawing/2014/main" id="{77BDE78E-B4F7-470F-B836-1A4C7F7CAE79}"/>
              </a:ext>
            </a:extLst>
          </p:cNvPr>
          <p:cNvSpPr txBox="1"/>
          <p:nvPr/>
        </p:nvSpPr>
        <p:spPr>
          <a:xfrm>
            <a:off x="6496665" y="1997123"/>
            <a:ext cx="2495012" cy="3000821"/>
          </a:xfrm>
          <a:prstGeom prst="rect">
            <a:avLst/>
          </a:prstGeom>
          <a:noFill/>
        </p:spPr>
        <p:txBody>
          <a:bodyPr wrap="square" rtlCol="0">
            <a:spAutoFit/>
          </a:bodyPr>
          <a:lstStyle/>
          <a:p>
            <a:pPr algn="ctr" defTabSz="685800">
              <a:buClrTx/>
            </a:pPr>
            <a:r>
              <a:rPr lang="en-US" sz="1350" b="1" kern="1200" dirty="0">
                <a:solidFill>
                  <a:prstClr val="black"/>
                </a:solidFill>
                <a:latin typeface="Aptos" panose="02110004020202020204"/>
                <a:ea typeface="+mn-ea"/>
                <a:cs typeface="+mn-cs"/>
              </a:rPr>
              <a:t>Organization of Information</a:t>
            </a:r>
          </a:p>
          <a:p>
            <a:pPr algn="ctr" defTabSz="685800">
              <a:buClrTx/>
            </a:pPr>
            <a:endParaRPr lang="en-US" sz="1350" b="1" kern="1200" dirty="0">
              <a:solidFill>
                <a:prstClr val="black"/>
              </a:solidFill>
              <a:latin typeface="Aptos" panose="02110004020202020204"/>
              <a:ea typeface="+mn-ea"/>
              <a:cs typeface="+mn-cs"/>
            </a:endParaRPr>
          </a:p>
          <a:p>
            <a:pPr algn="ctr" defTabSz="685800">
              <a:buClrTx/>
            </a:pPr>
            <a:r>
              <a:rPr lang="en-US" sz="1350" b="1" kern="1200" dirty="0">
                <a:solidFill>
                  <a:prstClr val="black"/>
                </a:solidFill>
                <a:latin typeface="Aptos" panose="02110004020202020204"/>
                <a:ea typeface="+mn-ea"/>
                <a:cs typeface="+mn-cs"/>
              </a:rPr>
              <a:t>Causal, Almost Reasoned Answer:</a:t>
            </a:r>
            <a:br>
              <a:rPr lang="en-US" sz="1350" b="1" kern="1200" dirty="0">
                <a:solidFill>
                  <a:prstClr val="black"/>
                </a:solidFill>
                <a:latin typeface="Aptos" panose="02110004020202020204"/>
                <a:ea typeface="+mn-ea"/>
                <a:cs typeface="+mn-cs"/>
              </a:rPr>
            </a:br>
            <a:br>
              <a:rPr lang="en-US" sz="1350" b="1"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 Information Architecture, </a:t>
            </a:r>
          </a:p>
          <a:p>
            <a:pPr algn="ctr" defTabSz="685800">
              <a:buClrTx/>
            </a:pPr>
            <a:br>
              <a:rPr lang="en-US" sz="1350" b="1"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Taxonomy of Information (Structure) </a:t>
            </a:r>
            <a:br>
              <a:rPr lang="en-US" sz="1350" b="1" kern="1200" dirty="0">
                <a:solidFill>
                  <a:prstClr val="black"/>
                </a:solidFill>
                <a:latin typeface="Aptos" panose="02110004020202020204"/>
                <a:ea typeface="+mn-ea"/>
                <a:cs typeface="+mn-cs"/>
              </a:rPr>
            </a:br>
            <a:br>
              <a:rPr lang="en-US" sz="1350" b="1" kern="1200" dirty="0">
                <a:solidFill>
                  <a:prstClr val="black"/>
                </a:solidFill>
                <a:latin typeface="Aptos" panose="02110004020202020204"/>
                <a:ea typeface="+mn-ea"/>
                <a:cs typeface="+mn-cs"/>
              </a:rPr>
            </a:br>
            <a:r>
              <a:rPr lang="en-US" sz="1350" b="1" kern="1200" dirty="0">
                <a:solidFill>
                  <a:prstClr val="black"/>
                </a:solidFill>
                <a:latin typeface="Aptos" panose="02110004020202020204"/>
                <a:ea typeface="+mn-ea"/>
                <a:cs typeface="+mn-cs"/>
              </a:rPr>
              <a:t>Wider Contextual Understanding, </a:t>
            </a:r>
            <a:br>
              <a:rPr lang="en-US" sz="1350" b="1" kern="1200" dirty="0">
                <a:solidFill>
                  <a:prstClr val="black"/>
                </a:solidFill>
                <a:latin typeface="Aptos" panose="02110004020202020204"/>
                <a:ea typeface="+mn-ea"/>
                <a:cs typeface="+mn-cs"/>
              </a:rPr>
            </a:br>
            <a:br>
              <a:rPr lang="en-US" sz="1350" b="1"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pic>
        <p:nvPicPr>
          <p:cNvPr id="1026" name="Picture 2" descr="Storm Waves California Coast Fine Art ...">
            <a:extLst>
              <a:ext uri="{FF2B5EF4-FFF2-40B4-BE49-F238E27FC236}">
                <a16:creationId xmlns:a16="http://schemas.microsoft.com/office/drawing/2014/main" id="{E95B9C96-ED55-4B3C-A77F-D4F3A00F6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581" y="0"/>
            <a:ext cx="3707432" cy="185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0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2475035" y="1732708"/>
            <a:ext cx="4857751" cy="994172"/>
          </a:xfrm>
        </p:spPr>
        <p:txBody>
          <a:bodyPr/>
          <a:lstStyle/>
          <a:p>
            <a:r>
              <a:rPr lang="en-US" dirty="0"/>
              <a:t>Questions and Feedback</a:t>
            </a:r>
          </a:p>
        </p:txBody>
      </p:sp>
      <p:sp>
        <p:nvSpPr>
          <p:cNvPr id="7" name="Content Placeholder 6">
            <a:extLst>
              <a:ext uri="{FF2B5EF4-FFF2-40B4-BE49-F238E27FC236}">
                <a16:creationId xmlns:a16="http://schemas.microsoft.com/office/drawing/2014/main" id="{77A85D20-76E1-420E-9BBE-BB300D4CC3E2}"/>
              </a:ext>
            </a:extLst>
          </p:cNvPr>
          <p:cNvSpPr>
            <a:spLocks noGrp="1"/>
          </p:cNvSpPr>
          <p:nvPr>
            <p:ph idx="1"/>
          </p:nvPr>
        </p:nvSpPr>
        <p:spPr/>
        <p:txBody>
          <a:bodyPr/>
          <a:lstStyle/>
          <a:p>
            <a:endParaRPr lang="en-US" dirty="0"/>
          </a:p>
        </p:txBody>
      </p:sp>
      <p:sp>
        <p:nvSpPr>
          <p:cNvPr id="9" name="TextBox 8">
            <a:extLst>
              <a:ext uri="{FF2B5EF4-FFF2-40B4-BE49-F238E27FC236}">
                <a16:creationId xmlns:a16="http://schemas.microsoft.com/office/drawing/2014/main" id="{E5110DA7-C46C-4914-A92D-42A568764519}"/>
              </a:ext>
            </a:extLst>
          </p:cNvPr>
          <p:cNvSpPr txBox="1"/>
          <p:nvPr/>
        </p:nvSpPr>
        <p:spPr>
          <a:xfrm>
            <a:off x="5795779" y="3710809"/>
            <a:ext cx="2719571" cy="3352469"/>
          </a:xfrm>
          <a:prstGeom prst="rect">
            <a:avLst/>
          </a:prstGeom>
        </p:spPr>
        <p:txBody>
          <a:bodyPr vert="horz" lIns="68580" tIns="34290" rIns="68580" bIns="34290" rtlCol="0">
            <a:normAutofit/>
          </a:bodyPr>
          <a:lstStyle/>
          <a:p>
            <a:pPr defTabSz="685800">
              <a:lnSpc>
                <a:spcPct val="90000"/>
              </a:lnSpc>
              <a:spcAft>
                <a:spcPts val="450"/>
              </a:spcAft>
              <a:buClrTx/>
            </a:pPr>
            <a:r>
              <a:rPr lang="en-US" sz="1050" b="1" kern="1200" dirty="0">
                <a:solidFill>
                  <a:prstClr val="black"/>
                </a:solidFill>
                <a:latin typeface="Aptos" panose="02110004020202020204"/>
                <a:ea typeface="+mn-ea"/>
                <a:cs typeface="+mn-cs"/>
              </a:rPr>
              <a:t>Ray Uzwyshyn, Ph.D.  MBA MLIS</a:t>
            </a:r>
            <a:br>
              <a:rPr lang="en-US" sz="1050" kern="1200" dirty="0">
                <a:solidFill>
                  <a:prstClr val="black"/>
                </a:solidFill>
                <a:latin typeface="Aptos" panose="02110004020202020204"/>
                <a:ea typeface="+mn-ea"/>
                <a:cs typeface="+mn-cs"/>
              </a:rPr>
            </a:br>
            <a:r>
              <a:rPr lang="en-US" sz="1050" kern="1200" dirty="0">
                <a:solidFill>
                  <a:prstClr val="black"/>
                </a:solidFill>
                <a:latin typeface="Aptos" panose="02110004020202020204"/>
                <a:ea typeface="+mn-ea"/>
                <a:cs typeface="+mn-cs"/>
              </a:rPr>
              <a:t>Acting AUL for Research  &amp; Technology Services</a:t>
            </a:r>
            <a:br>
              <a:rPr lang="en-US" sz="1050" kern="1200" dirty="0">
                <a:solidFill>
                  <a:prstClr val="black"/>
                </a:solidFill>
                <a:latin typeface="Aptos" panose="02110004020202020204"/>
                <a:ea typeface="+mn-ea"/>
                <a:cs typeface="+mn-cs"/>
              </a:rPr>
            </a:br>
            <a:r>
              <a:rPr lang="en-US" sz="1050" kern="1200" dirty="0">
                <a:solidFill>
                  <a:prstClr val="black"/>
                </a:solidFill>
                <a:latin typeface="Aptos" panose="02110004020202020204"/>
                <a:ea typeface="+mn-ea"/>
                <a:cs typeface="+mn-cs"/>
              </a:rPr>
              <a:t>University of California, Riverside Libraries, </a:t>
            </a:r>
            <a:r>
              <a:rPr lang="en-US" sz="1050" kern="1200" dirty="0">
                <a:solidFill>
                  <a:prstClr val="black"/>
                </a:solidFill>
                <a:latin typeface="Aptos" panose="02110004020202020204"/>
                <a:ea typeface="+mn-ea"/>
                <a:cs typeface="+mn-cs"/>
                <a:hlinkClick r:id="rId2">
                  <a:extLst>
                    <a:ext uri="{A12FA001-AC4F-418D-AE19-62706E023703}">
                      <ahyp:hlinkClr xmlns:ahyp="http://schemas.microsoft.com/office/drawing/2018/hyperlinkcolor" val="tx"/>
                    </a:ext>
                  </a:extLst>
                </a:hlinkClick>
              </a:rPr>
              <a:t>raymondu@ucr.edu</a:t>
            </a:r>
            <a:r>
              <a:rPr lang="en-US" sz="1050" kern="1200" dirty="0">
                <a:solidFill>
                  <a:prstClr val="black"/>
                </a:solidFill>
                <a:latin typeface="Aptos" panose="02110004020202020204"/>
                <a:ea typeface="+mn-ea"/>
                <a:cs typeface="+mn-cs"/>
              </a:rPr>
              <a:t>  </a:t>
            </a:r>
            <a:br>
              <a:rPr lang="en-US" sz="1050" kern="1200" dirty="0">
                <a:solidFill>
                  <a:prstClr val="black"/>
                </a:solidFill>
                <a:latin typeface="Aptos" panose="02110004020202020204"/>
                <a:ea typeface="+mn-ea"/>
                <a:cs typeface="+mn-cs"/>
              </a:rPr>
            </a:br>
            <a:r>
              <a:rPr lang="en-US" sz="1050" kern="1200" dirty="0">
                <a:solidFill>
                  <a:prstClr val="black"/>
                </a:solidFill>
                <a:latin typeface="Aptos" panose="02110004020202020204"/>
                <a:ea typeface="+mn-ea"/>
                <a:cs typeface="+mn-cs"/>
                <a:hlinkClick r:id="rId3"/>
              </a:rPr>
              <a:t>https://www.linkedin.com/in/rayuzwyshyn/</a:t>
            </a:r>
            <a:br>
              <a:rPr lang="en-US" sz="1050" kern="1200" dirty="0">
                <a:solidFill>
                  <a:prstClr val="black"/>
                </a:solidFill>
                <a:latin typeface="Aptos" panose="02110004020202020204"/>
                <a:ea typeface="+mn-ea"/>
                <a:cs typeface="+mn-cs"/>
              </a:rPr>
            </a:br>
            <a:r>
              <a:rPr lang="en-US" sz="1050" kern="1200" dirty="0">
                <a:solidFill>
                  <a:prstClr val="black"/>
                </a:solidFill>
                <a:latin typeface="Aptos" panose="02110004020202020204"/>
                <a:ea typeface="+mn-ea"/>
                <a:cs typeface="+mn-cs"/>
                <a:hlinkClick r:id="rId4"/>
              </a:rPr>
              <a:t>https://rayuzwyshyn.net</a:t>
            </a:r>
            <a:r>
              <a:rPr lang="en-US" sz="1050" kern="1200" dirty="0">
                <a:solidFill>
                  <a:prstClr val="black"/>
                </a:solidFill>
                <a:latin typeface="Aptos" panose="02110004020202020204"/>
                <a:ea typeface="+mn-ea"/>
                <a:cs typeface="+mn-cs"/>
              </a:rPr>
              <a:t>  </a:t>
            </a:r>
          </a:p>
        </p:txBody>
      </p:sp>
    </p:spTree>
    <p:extLst>
      <p:ext uri="{BB962C8B-B14F-4D97-AF65-F5344CB8AC3E}">
        <p14:creationId xmlns:p14="http://schemas.microsoft.com/office/powerpoint/2010/main" val="3279056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3245-AF3F-47AD-861D-857CCEF1A77A}"/>
              </a:ext>
            </a:extLst>
          </p:cNvPr>
          <p:cNvSpPr>
            <a:spLocks noGrp="1"/>
          </p:cNvSpPr>
          <p:nvPr>
            <p:ph type="title"/>
          </p:nvPr>
        </p:nvSpPr>
        <p:spPr/>
        <p:txBody>
          <a:bodyPr/>
          <a:lstStyle/>
          <a:p>
            <a:r>
              <a:rPr lang="en-US" dirty="0"/>
              <a:t>Mind Map of Essay</a:t>
            </a:r>
          </a:p>
        </p:txBody>
      </p:sp>
      <p:pic>
        <p:nvPicPr>
          <p:cNvPr id="5" name="Content Placeholder 4">
            <a:extLst>
              <a:ext uri="{FF2B5EF4-FFF2-40B4-BE49-F238E27FC236}">
                <a16:creationId xmlns:a16="http://schemas.microsoft.com/office/drawing/2014/main" id="{A7948D9D-506B-4AA7-B500-918A1A51AB65}"/>
              </a:ext>
            </a:extLst>
          </p:cNvPr>
          <p:cNvPicPr>
            <a:picLocks noGrp="1" noChangeAspect="1"/>
          </p:cNvPicPr>
          <p:nvPr>
            <p:ph idx="1"/>
          </p:nvPr>
        </p:nvPicPr>
        <p:blipFill>
          <a:blip r:embed="rId2"/>
          <a:stretch>
            <a:fillRect/>
          </a:stretch>
        </p:blipFill>
        <p:spPr>
          <a:xfrm>
            <a:off x="551498" y="1268017"/>
            <a:ext cx="7886700" cy="3201377"/>
          </a:xfrm>
        </p:spPr>
      </p:pic>
    </p:spTree>
    <p:extLst>
      <p:ext uri="{BB962C8B-B14F-4D97-AF65-F5344CB8AC3E}">
        <p14:creationId xmlns:p14="http://schemas.microsoft.com/office/powerpoint/2010/main" val="4250071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9FEC-F135-4C90-837C-D7A120CFC3E1}"/>
              </a:ext>
            </a:extLst>
          </p:cNvPr>
          <p:cNvSpPr>
            <a:spLocks noGrp="1"/>
          </p:cNvSpPr>
          <p:nvPr>
            <p:ph type="title"/>
          </p:nvPr>
        </p:nvSpPr>
        <p:spPr>
          <a:xfrm>
            <a:off x="457200" y="282417"/>
            <a:ext cx="7886700" cy="994172"/>
          </a:xfrm>
        </p:spPr>
        <p:txBody>
          <a:bodyPr>
            <a:normAutofit fontScale="90000"/>
          </a:bodyPr>
          <a:lstStyle/>
          <a:p>
            <a:r>
              <a:rPr lang="en-US" sz="1650" b="1" dirty="0"/>
              <a:t>Scaling of Search and Learning: </a:t>
            </a:r>
            <a:br>
              <a:rPr lang="en-US" sz="1650" b="1" dirty="0"/>
            </a:br>
            <a:r>
              <a:rPr lang="en-US" sz="1650" b="1" dirty="0"/>
              <a:t>A Roadmap to Reproduce o1 from Reinforcement Learning Perspective</a:t>
            </a:r>
            <a:br>
              <a:rPr lang="en-US" dirty="0">
                <a:effectLst/>
              </a:rPr>
            </a:br>
            <a:r>
              <a:rPr lang="en-US" sz="900" b="1" dirty="0" err="1"/>
              <a:t>Zhiyuan</a:t>
            </a:r>
            <a:r>
              <a:rPr lang="en-US" sz="900" b="1" dirty="0"/>
              <a:t> Zeng1∗ </a:t>
            </a:r>
            <a:r>
              <a:rPr lang="en-US" sz="900" b="1" dirty="0" err="1"/>
              <a:t>Qinyuan</a:t>
            </a:r>
            <a:r>
              <a:rPr lang="en-US" sz="900" b="1" dirty="0"/>
              <a:t> Cheng1∗ </a:t>
            </a:r>
            <a:r>
              <a:rPr lang="en-US" sz="900" b="1" dirty="0" err="1"/>
              <a:t>Zhangyue</a:t>
            </a:r>
            <a:r>
              <a:rPr lang="en-US" sz="900" b="1" dirty="0"/>
              <a:t> Yin1∗ Bo Wang1∗</a:t>
            </a:r>
            <a:br>
              <a:rPr lang="en-US" sz="900" b="1" dirty="0"/>
            </a:br>
            <a:r>
              <a:rPr lang="en-US" sz="900" b="1" dirty="0" err="1"/>
              <a:t>Shimin</a:t>
            </a:r>
            <a:r>
              <a:rPr lang="en-US" sz="900" b="1" dirty="0"/>
              <a:t> Li1 </a:t>
            </a:r>
            <a:r>
              <a:rPr lang="en-US" sz="900" b="1" dirty="0" err="1"/>
              <a:t>Yunhua</a:t>
            </a:r>
            <a:r>
              <a:rPr lang="en-US" sz="900" b="1" dirty="0"/>
              <a:t> Zhou2 </a:t>
            </a:r>
            <a:r>
              <a:rPr lang="en-US" sz="900" b="1" dirty="0" err="1"/>
              <a:t>Qipeng</a:t>
            </a:r>
            <a:r>
              <a:rPr lang="en-US" sz="900" b="1" dirty="0"/>
              <a:t> Guo2 </a:t>
            </a:r>
            <a:r>
              <a:rPr lang="en-US" sz="900" b="1" dirty="0" err="1"/>
              <a:t>Xuanjing</a:t>
            </a:r>
            <a:r>
              <a:rPr lang="en-US" sz="900" b="1" dirty="0"/>
              <a:t> Huang1 </a:t>
            </a:r>
            <a:r>
              <a:rPr lang="en-US" sz="900" b="1" dirty="0" err="1"/>
              <a:t>Xipeng</a:t>
            </a:r>
            <a:r>
              <a:rPr lang="en-US" sz="900" b="1" dirty="0"/>
              <a:t> Qiu1†</a:t>
            </a:r>
            <a:br>
              <a:rPr lang="en-US" sz="900" b="1" dirty="0"/>
            </a:br>
            <a:r>
              <a:rPr lang="en-US" sz="900" b="1" dirty="0"/>
              <a:t>1Fudan University 2Shanghai AI Laboratory</a:t>
            </a:r>
            <a:br>
              <a:rPr lang="en-US" b="1" dirty="0">
                <a:effectLst/>
              </a:rPr>
            </a:br>
            <a:r>
              <a:rPr lang="en-US" sz="1650" b="1" dirty="0">
                <a:hlinkClick r:id="rId2"/>
              </a:rPr>
              <a:t>https://notebooklm.google.com/notebook/fe01cfd1-8b31-4e20-87b4-fe2bb0946974/audio</a:t>
            </a:r>
            <a:r>
              <a:rPr lang="en-US" sz="1650" b="1" dirty="0"/>
              <a:t> </a:t>
            </a:r>
          </a:p>
        </p:txBody>
      </p:sp>
      <p:sp>
        <p:nvSpPr>
          <p:cNvPr id="3" name="Content Placeholder 2">
            <a:extLst>
              <a:ext uri="{FF2B5EF4-FFF2-40B4-BE49-F238E27FC236}">
                <a16:creationId xmlns:a16="http://schemas.microsoft.com/office/drawing/2014/main" id="{A1B1BDCC-2B64-4FBF-BE69-F8197A72A104}"/>
              </a:ext>
            </a:extLst>
          </p:cNvPr>
          <p:cNvSpPr>
            <a:spLocks noGrp="1"/>
          </p:cNvSpPr>
          <p:nvPr>
            <p:ph idx="1"/>
          </p:nvPr>
        </p:nvSpPr>
        <p:spPr>
          <a:xfrm>
            <a:off x="628650" y="1597580"/>
            <a:ext cx="7886700" cy="3263504"/>
          </a:xfrm>
        </p:spPr>
        <p:txBody>
          <a:bodyPr>
            <a:normAutofit fontScale="40000" lnSpcReduction="20000"/>
          </a:bodyPr>
          <a:lstStyle/>
          <a:p>
            <a:pPr algn="l"/>
            <a:r>
              <a:rPr lang="en-US" sz="3375" b="1" dirty="0">
                <a:solidFill>
                  <a:srgbClr val="131314"/>
                </a:solidFill>
                <a:latin typeface="Google Sans Text"/>
              </a:rPr>
              <a:t>Detailed Timeline of Events:</a:t>
            </a:r>
            <a:endParaRPr lang="en-US" sz="3375" dirty="0">
              <a:solidFill>
                <a:srgbClr val="131314"/>
              </a:solidFill>
              <a:latin typeface="Google Sans Text"/>
            </a:endParaRPr>
          </a:p>
          <a:p>
            <a:pPr algn="l">
              <a:buFont typeface="Arial" panose="020B0604020202020204" pitchFamily="34" charset="0"/>
              <a:buChar char="•"/>
            </a:pPr>
            <a:r>
              <a:rPr lang="en-US" sz="2250" b="1" dirty="0">
                <a:solidFill>
                  <a:srgbClr val="131314"/>
                </a:solidFill>
                <a:latin typeface="Google Sans Text"/>
              </a:rPr>
              <a:t>1949:</a:t>
            </a:r>
            <a:r>
              <a:rPr lang="en-US" sz="2250" dirty="0">
                <a:solidFill>
                  <a:srgbClr val="131314"/>
                </a:solidFill>
                <a:latin typeface="Google Sans Text"/>
              </a:rPr>
              <a:t> The Monte Carlo method is discussed by Nicholas Metropolis and Stanislaw </a:t>
            </a:r>
            <a:r>
              <a:rPr lang="en-US" sz="2250" dirty="0" err="1">
                <a:solidFill>
                  <a:srgbClr val="131314"/>
                </a:solidFill>
                <a:latin typeface="Google Sans Text"/>
              </a:rPr>
              <a:t>Ulam</a:t>
            </a:r>
            <a:r>
              <a:rPr lang="en-US" sz="2250" dirty="0">
                <a:solidFill>
                  <a:srgbClr val="131314"/>
                </a:solidFill>
                <a:latin typeface="Google Sans Text"/>
              </a:rPr>
              <a:t>.</a:t>
            </a:r>
          </a:p>
          <a:p>
            <a:pPr algn="l">
              <a:buFont typeface="Arial" panose="020B0604020202020204" pitchFamily="34" charset="0"/>
              <a:buChar char="•"/>
            </a:pPr>
            <a:r>
              <a:rPr lang="en-US" sz="2250" b="1" dirty="0">
                <a:solidFill>
                  <a:srgbClr val="131314"/>
                </a:solidFill>
                <a:latin typeface="Google Sans Text"/>
              </a:rPr>
              <a:t>2000:</a:t>
            </a:r>
            <a:r>
              <a:rPr lang="en-US" sz="2250" dirty="0">
                <a:solidFill>
                  <a:srgbClr val="131314"/>
                </a:solidFill>
                <a:latin typeface="Google Sans Text"/>
              </a:rPr>
              <a:t> Andrew Y. Ng and Stuart Russell publish algorithms for inverse reinforcement learning.</a:t>
            </a:r>
          </a:p>
          <a:p>
            <a:pPr algn="l">
              <a:buFont typeface="Arial" panose="020B0604020202020204" pitchFamily="34" charset="0"/>
              <a:buChar char="•"/>
            </a:pPr>
            <a:r>
              <a:rPr lang="en-US" sz="2250" b="1" dirty="0">
                <a:solidFill>
                  <a:srgbClr val="131314"/>
                </a:solidFill>
                <a:latin typeface="Google Sans Text"/>
              </a:rPr>
              <a:t>2012:</a:t>
            </a:r>
            <a:r>
              <a:rPr lang="en-US" sz="2250" dirty="0">
                <a:solidFill>
                  <a:srgbClr val="131314"/>
                </a:solidFill>
                <a:latin typeface="Google Sans Text"/>
              </a:rPr>
              <a:t> Cameron Browne and colleagues publish a survey of Monte Carlo tree search methods.</a:t>
            </a:r>
          </a:p>
          <a:p>
            <a:pPr algn="l">
              <a:buFont typeface="Arial" panose="020B0604020202020204" pitchFamily="34" charset="0"/>
              <a:buChar char="•"/>
            </a:pPr>
            <a:r>
              <a:rPr lang="en-US" sz="2250" b="1" dirty="0">
                <a:solidFill>
                  <a:srgbClr val="131314"/>
                </a:solidFill>
                <a:latin typeface="Google Sans Text"/>
              </a:rPr>
              <a:t>2019:</a:t>
            </a:r>
            <a:r>
              <a:rPr lang="en-US" sz="2250" dirty="0">
                <a:solidFill>
                  <a:srgbClr val="131314"/>
                </a:solidFill>
                <a:latin typeface="Google Sans Text"/>
              </a:rPr>
              <a:t> Richard S. Sutton publishes "The Bitter Lesson." Alec Radford et al. publish work on World Knowledge acquisition.</a:t>
            </a:r>
          </a:p>
          <a:p>
            <a:pPr algn="l">
              <a:buFont typeface="Arial" panose="020B0604020202020204" pitchFamily="34" charset="0"/>
              <a:buChar char="•"/>
            </a:pPr>
            <a:r>
              <a:rPr lang="en-US" sz="2250" b="1" dirty="0">
                <a:solidFill>
                  <a:srgbClr val="131314"/>
                </a:solidFill>
                <a:latin typeface="Google Sans Text"/>
              </a:rPr>
              <a:t>2020:</a:t>
            </a:r>
            <a:r>
              <a:rPr lang="en-US" sz="2250" dirty="0">
                <a:solidFill>
                  <a:srgbClr val="131314"/>
                </a:solidFill>
                <a:latin typeface="Google Sans Text"/>
              </a:rPr>
              <a:t> Radford et al. and Brown et al. publish work on World Knowledge. Tom B. Brown et al. publish "Language models are few-shot learners," establishing the importance of well-initialized policies. Stuart Russell and Peter </a:t>
            </a:r>
            <a:r>
              <a:rPr lang="en-US" sz="2250" dirty="0" err="1">
                <a:solidFill>
                  <a:srgbClr val="131314"/>
                </a:solidFill>
                <a:latin typeface="Google Sans Text"/>
              </a:rPr>
              <a:t>Norvig</a:t>
            </a:r>
            <a:r>
              <a:rPr lang="en-US" sz="2250" dirty="0">
                <a:solidFill>
                  <a:srgbClr val="131314"/>
                </a:solidFill>
                <a:latin typeface="Google Sans Text"/>
              </a:rPr>
              <a:t> publish the 4th Edition of "Artificial Intelligence: A Modern Approach." Julian </a:t>
            </a:r>
            <a:r>
              <a:rPr lang="en-US" sz="2250" dirty="0" err="1">
                <a:solidFill>
                  <a:srgbClr val="131314"/>
                </a:solidFill>
                <a:latin typeface="Google Sans Text"/>
              </a:rPr>
              <a:t>Schrittwieser</a:t>
            </a:r>
            <a:r>
              <a:rPr lang="en-US" sz="2250" dirty="0">
                <a:solidFill>
                  <a:srgbClr val="131314"/>
                </a:solidFill>
                <a:latin typeface="Google Sans Text"/>
              </a:rPr>
              <a:t> et al. publish on mastering games using a learned model (</a:t>
            </a:r>
            <a:r>
              <a:rPr lang="en-US" sz="2250" dirty="0" err="1">
                <a:solidFill>
                  <a:srgbClr val="131314"/>
                </a:solidFill>
                <a:latin typeface="Google Sans Text"/>
              </a:rPr>
              <a:t>AlphaZero</a:t>
            </a:r>
            <a:r>
              <a:rPr lang="en-US" sz="2250" dirty="0">
                <a:solidFill>
                  <a:srgbClr val="131314"/>
                </a:solidFill>
                <a:latin typeface="Google Sans Text"/>
              </a:rPr>
              <a:t>). David Silver et al. publish "Mastering the game of go without human knowledge" (AlphaGo).</a:t>
            </a:r>
          </a:p>
          <a:p>
            <a:pPr algn="l">
              <a:buFont typeface="Arial" panose="020B0604020202020204" pitchFamily="34" charset="0"/>
              <a:buChar char="•"/>
            </a:pPr>
            <a:r>
              <a:rPr lang="en-US" sz="2250" b="1" dirty="0">
                <a:solidFill>
                  <a:srgbClr val="131314"/>
                </a:solidFill>
                <a:latin typeface="Google Sans Text"/>
              </a:rPr>
              <a:t>Undated (referenced in the context of recent/current work):</a:t>
            </a:r>
            <a:r>
              <a:rPr lang="en-US" sz="2250" dirty="0">
                <a:solidFill>
                  <a:srgbClr val="131314"/>
                </a:solidFill>
                <a:latin typeface="Google Sans Text"/>
              </a:rPr>
              <a:t> </a:t>
            </a:r>
            <a:r>
              <a:rPr lang="en-US" sz="2250" dirty="0" err="1">
                <a:solidFill>
                  <a:srgbClr val="131314"/>
                </a:solidFill>
                <a:latin typeface="Google Sans Text"/>
              </a:rPr>
              <a:t>OpenAI's</a:t>
            </a:r>
            <a:r>
              <a:rPr lang="en-US" sz="2250" dirty="0">
                <a:solidFill>
                  <a:srgbClr val="131314"/>
                </a:solidFill>
                <a:latin typeface="Google Sans Text"/>
              </a:rPr>
              <a:t> "o1" model and its five-stages plan for AGI are discussed, with "o1" being a strong reasoner and the next stage being training an agent interacting with the real world. The o1 blog (</a:t>
            </a:r>
            <a:r>
              <a:rPr lang="en-US" sz="2250" dirty="0" err="1">
                <a:solidFill>
                  <a:srgbClr val="131314"/>
                </a:solidFill>
                <a:latin typeface="Google Sans Text"/>
              </a:rPr>
              <a:t>OpenAI</a:t>
            </a:r>
            <a:r>
              <a:rPr lang="en-US" sz="2250" dirty="0">
                <a:solidFill>
                  <a:srgbClr val="131314"/>
                </a:solidFill>
                <a:latin typeface="Google Sans Text"/>
              </a:rPr>
              <a:t>, 2024a) is referenced for exemplars of human-like reasoning behaviors. "</a:t>
            </a:r>
            <a:r>
              <a:rPr lang="en-US" sz="2250" dirty="0" err="1">
                <a:solidFill>
                  <a:srgbClr val="131314"/>
                </a:solidFill>
                <a:latin typeface="Google Sans Text"/>
              </a:rPr>
              <a:t>richards</a:t>
            </a:r>
            <a:r>
              <a:rPr lang="en-US" sz="2250" dirty="0">
                <a:solidFill>
                  <a:srgbClr val="131314"/>
                </a:solidFill>
                <a:latin typeface="Google Sans Text"/>
              </a:rPr>
              <a:t>" is mentioned for the Thinking-Claude GitHub repository. "</a:t>
            </a:r>
            <a:r>
              <a:rPr lang="en-US" sz="2250" dirty="0" err="1">
                <a:solidFill>
                  <a:srgbClr val="131314"/>
                </a:solidFill>
                <a:latin typeface="Google Sans Text"/>
              </a:rPr>
              <a:t>bklieger</a:t>
            </a:r>
            <a:r>
              <a:rPr lang="en-US" sz="2250" dirty="0">
                <a:solidFill>
                  <a:srgbClr val="131314"/>
                </a:solidFill>
                <a:latin typeface="Google Sans Text"/>
              </a:rPr>
              <a:t>" is mentioned for the g1 GitHub repository using Llama-3.1 70b on </a:t>
            </a:r>
            <a:r>
              <a:rPr lang="en-US" sz="2250" dirty="0" err="1">
                <a:solidFill>
                  <a:srgbClr val="131314"/>
                </a:solidFill>
                <a:latin typeface="Google Sans Text"/>
              </a:rPr>
              <a:t>Groq</a:t>
            </a:r>
            <a:r>
              <a:rPr lang="en-US" sz="2250" dirty="0">
                <a:solidFill>
                  <a:srgbClr val="131314"/>
                </a:solidFill>
                <a:latin typeface="Google Sans Text"/>
              </a:rPr>
              <a:t> to create o1-like reasoning chains. "</a:t>
            </a:r>
            <a:r>
              <a:rPr lang="en-US" sz="2250" dirty="0" err="1">
                <a:solidFill>
                  <a:srgbClr val="131314"/>
                </a:solidFill>
                <a:latin typeface="Google Sans Text"/>
              </a:rPr>
              <a:t>Junlin</a:t>
            </a:r>
            <a:r>
              <a:rPr lang="en-US" sz="2250" dirty="0">
                <a:solidFill>
                  <a:srgbClr val="131314"/>
                </a:solidFill>
                <a:latin typeface="Google Sans Text"/>
              </a:rPr>
              <a:t> Zhang" is mentioned for reverse-o1.</a:t>
            </a:r>
          </a:p>
          <a:p>
            <a:pPr algn="l">
              <a:buFont typeface="Arial" panose="020B0604020202020204" pitchFamily="34" charset="0"/>
              <a:buChar char="•"/>
            </a:pPr>
            <a:endParaRPr lang="en-US" b="0" i="0" dirty="0">
              <a:solidFill>
                <a:srgbClr val="131314"/>
              </a:solidFill>
              <a:effectLst/>
              <a:latin typeface="Google Sans Text"/>
            </a:endParaRPr>
          </a:p>
          <a:p>
            <a:pPr algn="l"/>
            <a:r>
              <a:rPr lang="en-US" sz="3000" b="1" dirty="0">
                <a:solidFill>
                  <a:srgbClr val="131314"/>
                </a:solidFill>
                <a:latin typeface="Google Sans Text"/>
              </a:rPr>
              <a:t>Cast of Characters:</a:t>
            </a:r>
            <a:endParaRPr lang="en-US" sz="3000" dirty="0">
              <a:solidFill>
                <a:srgbClr val="131314"/>
              </a:solidFill>
              <a:latin typeface="Google Sans Text"/>
            </a:endParaRPr>
          </a:p>
          <a:p>
            <a:pPr algn="l">
              <a:buFont typeface="Arial" panose="020B0604020202020204" pitchFamily="34" charset="0"/>
              <a:buChar char="•"/>
            </a:pPr>
            <a:r>
              <a:rPr lang="en-US" b="1" i="0" dirty="0">
                <a:solidFill>
                  <a:srgbClr val="131314"/>
                </a:solidFill>
                <a:effectLst/>
                <a:latin typeface="Google Sans Text"/>
              </a:rPr>
              <a:t>Dario </a:t>
            </a:r>
            <a:r>
              <a:rPr lang="en-US" b="1" i="0" dirty="0" err="1">
                <a:solidFill>
                  <a:srgbClr val="131314"/>
                </a:solidFill>
                <a:effectLst/>
                <a:latin typeface="Google Sans Text"/>
              </a:rPr>
              <a:t>Amodei</a:t>
            </a:r>
            <a:r>
              <a:rPr lang="en-US" b="1" i="0" dirty="0">
                <a:solidFill>
                  <a:srgbClr val="131314"/>
                </a:solidFill>
                <a:effectLst/>
                <a:latin typeface="Google Sans Text"/>
              </a:rPr>
              <a:t>:</a:t>
            </a:r>
            <a:r>
              <a:rPr lang="en-US" b="0" i="0" dirty="0">
                <a:solidFill>
                  <a:srgbClr val="131314"/>
                </a:solidFill>
                <a:effectLst/>
                <a:latin typeface="Google Sans Text"/>
              </a:rPr>
              <a:t> Associated with </a:t>
            </a:r>
            <a:r>
              <a:rPr lang="en-US" b="0" i="0" dirty="0" err="1">
                <a:solidFill>
                  <a:srgbClr val="131314"/>
                </a:solidFill>
                <a:effectLst/>
                <a:latin typeface="Google Sans Text"/>
              </a:rPr>
              <a:t>OpenAI</a:t>
            </a:r>
            <a:r>
              <a:rPr lang="en-US" b="0" i="0" dirty="0">
                <a:solidFill>
                  <a:srgbClr val="131314"/>
                </a:solidFill>
                <a:effectLst/>
                <a:latin typeface="Google Sans Text"/>
              </a:rPr>
              <a:t> and a co-author on several foundational works including "Language models are few-shot learners," RLHF, and Constitutional AI.</a:t>
            </a:r>
          </a:p>
          <a:p>
            <a:pPr algn="l">
              <a:buFont typeface="Arial" panose="020B0604020202020204" pitchFamily="34" charset="0"/>
              <a:buChar char="•"/>
            </a:pPr>
            <a:r>
              <a:rPr lang="en-US" b="1" i="0" dirty="0">
                <a:solidFill>
                  <a:srgbClr val="131314"/>
                </a:solidFill>
                <a:effectLst/>
                <a:latin typeface="Google Sans Text"/>
              </a:rPr>
              <a:t>Alec Radford:</a:t>
            </a:r>
            <a:r>
              <a:rPr lang="en-US" b="0" i="0" dirty="0">
                <a:solidFill>
                  <a:srgbClr val="131314"/>
                </a:solidFill>
                <a:effectLst/>
                <a:latin typeface="Google Sans Text"/>
              </a:rPr>
              <a:t> Co-author on Language Understanding and Generation, World Knowledge, and "Language models are few-shot learners."</a:t>
            </a:r>
          </a:p>
          <a:p>
            <a:pPr algn="l">
              <a:buFont typeface="Arial" panose="020B0604020202020204" pitchFamily="34" charset="0"/>
              <a:buChar char="•"/>
            </a:pPr>
            <a:r>
              <a:rPr lang="en-US" b="1" i="0" dirty="0">
                <a:solidFill>
                  <a:srgbClr val="131314"/>
                </a:solidFill>
                <a:effectLst/>
                <a:latin typeface="Google Sans Text"/>
              </a:rPr>
              <a:t>Ilya </a:t>
            </a:r>
            <a:r>
              <a:rPr lang="en-US" b="1" i="0" dirty="0" err="1">
                <a:solidFill>
                  <a:srgbClr val="131314"/>
                </a:solidFill>
                <a:effectLst/>
                <a:latin typeface="Google Sans Text"/>
              </a:rPr>
              <a:t>Sutskever</a:t>
            </a:r>
            <a:r>
              <a:rPr lang="en-US" b="1" i="0" dirty="0">
                <a:solidFill>
                  <a:srgbClr val="131314"/>
                </a:solidFill>
                <a:effectLst/>
                <a:latin typeface="Google Sans Text"/>
              </a:rPr>
              <a:t>:</a:t>
            </a:r>
            <a:r>
              <a:rPr lang="en-US" b="0" i="0" dirty="0">
                <a:solidFill>
                  <a:srgbClr val="131314"/>
                </a:solidFill>
                <a:effectLst/>
                <a:latin typeface="Google Sans Text"/>
              </a:rPr>
              <a:t> Associated with </a:t>
            </a:r>
            <a:r>
              <a:rPr lang="en-US" b="0" i="0" dirty="0" err="1">
                <a:solidFill>
                  <a:srgbClr val="131314"/>
                </a:solidFill>
                <a:effectLst/>
                <a:latin typeface="Google Sans Text"/>
              </a:rPr>
              <a:t>OpenAI</a:t>
            </a:r>
            <a:r>
              <a:rPr lang="en-US" b="0" i="0" dirty="0">
                <a:solidFill>
                  <a:srgbClr val="131314"/>
                </a:solidFill>
                <a:effectLst/>
                <a:latin typeface="Google Sans Text"/>
              </a:rPr>
              <a:t> and a co-author on "Language models are few-shot learners" and evaluating LLMs trained on code.</a:t>
            </a:r>
          </a:p>
          <a:p>
            <a:pPr algn="l">
              <a:buFont typeface="Arial" panose="020B0604020202020204" pitchFamily="34" charset="0"/>
              <a:buChar char="•"/>
            </a:pPr>
            <a:r>
              <a:rPr lang="en-US" b="1" i="0" dirty="0">
                <a:solidFill>
                  <a:srgbClr val="131314"/>
                </a:solidFill>
                <a:effectLst/>
                <a:latin typeface="Google Sans Text"/>
              </a:rPr>
              <a:t>Wojciech Zaremba:</a:t>
            </a:r>
            <a:r>
              <a:rPr lang="en-US" b="0" i="0" dirty="0">
                <a:solidFill>
                  <a:srgbClr val="131314"/>
                </a:solidFill>
                <a:effectLst/>
                <a:latin typeface="Google Sans Text"/>
              </a:rPr>
              <a:t> Associated with </a:t>
            </a:r>
            <a:r>
              <a:rPr lang="en-US" b="0" i="0" dirty="0" err="1">
                <a:solidFill>
                  <a:srgbClr val="131314"/>
                </a:solidFill>
                <a:effectLst/>
                <a:latin typeface="Google Sans Text"/>
              </a:rPr>
              <a:t>OpenAI</a:t>
            </a:r>
            <a:r>
              <a:rPr lang="en-US" b="0" i="0" dirty="0">
                <a:solidFill>
                  <a:srgbClr val="131314"/>
                </a:solidFill>
                <a:effectLst/>
                <a:latin typeface="Google Sans Text"/>
              </a:rPr>
              <a:t> and a co-author on evaluating LLMs trained on code.</a:t>
            </a:r>
          </a:p>
          <a:p>
            <a:pPr algn="l">
              <a:buFont typeface="Arial" panose="020B0604020202020204" pitchFamily="34" charset="0"/>
              <a:buChar char="•"/>
            </a:pPr>
            <a:r>
              <a:rPr lang="en-US" b="1" i="0" dirty="0">
                <a:solidFill>
                  <a:srgbClr val="131314"/>
                </a:solidFill>
                <a:effectLst/>
                <a:latin typeface="Google Sans Text"/>
              </a:rPr>
              <a:t>Jan </a:t>
            </a:r>
            <a:r>
              <a:rPr lang="en-US" b="1" i="0" dirty="0" err="1">
                <a:solidFill>
                  <a:srgbClr val="131314"/>
                </a:solidFill>
                <a:effectLst/>
                <a:latin typeface="Google Sans Text"/>
              </a:rPr>
              <a:t>Leike</a:t>
            </a:r>
            <a:r>
              <a:rPr lang="en-US" b="1" i="0" dirty="0">
                <a:solidFill>
                  <a:srgbClr val="131314"/>
                </a:solidFill>
                <a:effectLst/>
                <a:latin typeface="Google Sans Text"/>
              </a:rPr>
              <a:t>:</a:t>
            </a:r>
            <a:r>
              <a:rPr lang="en-US" b="0" i="0" dirty="0">
                <a:solidFill>
                  <a:srgbClr val="131314"/>
                </a:solidFill>
                <a:effectLst/>
                <a:latin typeface="Google Sans Text"/>
              </a:rPr>
              <a:t> Discussed in the context of AI-assisted human feedback and scalable agent alignment via reward modeling.</a:t>
            </a:r>
            <a:endParaRPr lang="en-US" dirty="0"/>
          </a:p>
        </p:txBody>
      </p:sp>
    </p:spTree>
    <p:extLst>
      <p:ext uri="{BB962C8B-B14F-4D97-AF65-F5344CB8AC3E}">
        <p14:creationId xmlns:p14="http://schemas.microsoft.com/office/powerpoint/2010/main" val="1801502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3004-AEE0-47BA-A235-85EB2B1EE1CD}"/>
              </a:ext>
            </a:extLst>
          </p:cNvPr>
          <p:cNvSpPr>
            <a:spLocks noGrp="1"/>
          </p:cNvSpPr>
          <p:nvPr>
            <p:ph type="title"/>
          </p:nvPr>
        </p:nvSpPr>
        <p:spPr/>
        <p:txBody>
          <a:bodyPr>
            <a:normAutofit fontScale="90000"/>
          </a:bodyPr>
          <a:lstStyle/>
          <a:p>
            <a:r>
              <a:rPr lang="en-US" b="1" dirty="0">
                <a:solidFill>
                  <a:srgbClr val="252526"/>
                </a:solidFill>
                <a:effectLst/>
              </a:rPr>
              <a:t>Global AI LLM Market: Porter's Five Forces Analysis, 2025, Briefing and Glossary </a:t>
            </a:r>
            <a:br>
              <a:rPr lang="en-US" b="1" dirty="0">
                <a:solidFill>
                  <a:srgbClr val="252526"/>
                </a:solidFill>
                <a:effectLst/>
              </a:rPr>
            </a:br>
            <a:r>
              <a:rPr lang="en-US" sz="975" b="1" dirty="0">
                <a:solidFill>
                  <a:srgbClr val="252526"/>
                </a:solidFill>
              </a:rPr>
              <a:t>Podcast: https://notebooklm.google.com/notebook/bf9745e6-5aaf-4698-8375-b1b49311daba/audio</a:t>
            </a:r>
            <a:endParaRPr lang="en-US" sz="975" dirty="0"/>
          </a:p>
        </p:txBody>
      </p:sp>
      <p:sp>
        <p:nvSpPr>
          <p:cNvPr id="3" name="Content Placeholder 2">
            <a:extLst>
              <a:ext uri="{FF2B5EF4-FFF2-40B4-BE49-F238E27FC236}">
                <a16:creationId xmlns:a16="http://schemas.microsoft.com/office/drawing/2014/main" id="{C91B0976-60CD-46FE-AFED-50E773FC755C}"/>
              </a:ext>
            </a:extLst>
          </p:cNvPr>
          <p:cNvSpPr>
            <a:spLocks noGrp="1"/>
          </p:cNvSpPr>
          <p:nvPr>
            <p:ph idx="1"/>
          </p:nvPr>
        </p:nvSpPr>
        <p:spPr>
          <a:xfrm>
            <a:off x="5420678" y="1426845"/>
            <a:ext cx="3486150" cy="3263504"/>
          </a:xfrm>
        </p:spPr>
        <p:txBody>
          <a:bodyPr>
            <a:normAutofit fontScale="25000" lnSpcReduction="20000"/>
          </a:bodyPr>
          <a:lstStyle/>
          <a:p>
            <a:pPr algn="l"/>
            <a:r>
              <a:rPr lang="en-US" b="1" dirty="0">
                <a:solidFill>
                  <a:srgbClr val="131314"/>
                </a:solidFill>
                <a:effectLst/>
                <a:latin typeface="Google Sans Text"/>
              </a:rPr>
              <a:t>Glossary of Key Terms</a:t>
            </a:r>
            <a:endParaRPr lang="en-US" b="0" dirty="0">
              <a:solidFill>
                <a:srgbClr val="131314"/>
              </a:solidFill>
              <a:effectLst/>
              <a:latin typeface="Google Sans Text"/>
            </a:endParaRPr>
          </a:p>
          <a:p>
            <a:pPr algn="l">
              <a:buFont typeface="Arial" panose="020B0604020202020204" pitchFamily="34" charset="0"/>
              <a:buChar char="•"/>
            </a:pPr>
            <a:r>
              <a:rPr lang="en-US" b="1" i="0" dirty="0">
                <a:solidFill>
                  <a:srgbClr val="131314"/>
                </a:solidFill>
                <a:effectLst/>
                <a:latin typeface="Google Sans Text"/>
              </a:rPr>
              <a:t>Artificial Intelligence (AI):</a:t>
            </a:r>
            <a:r>
              <a:rPr lang="en-US" b="0" i="0" dirty="0">
                <a:solidFill>
                  <a:srgbClr val="131314"/>
                </a:solidFill>
                <a:effectLst/>
                <a:latin typeface="Google Sans Text"/>
              </a:rPr>
              <a:t> The simulation of human intelligence processes by machines, especially computer systems.</a:t>
            </a:r>
          </a:p>
          <a:p>
            <a:pPr algn="l">
              <a:buFont typeface="Arial" panose="020B0604020202020204" pitchFamily="34" charset="0"/>
              <a:buChar char="•"/>
            </a:pPr>
            <a:r>
              <a:rPr lang="en-US" b="1" i="0" dirty="0">
                <a:solidFill>
                  <a:srgbClr val="131314"/>
                </a:solidFill>
                <a:effectLst/>
                <a:latin typeface="Google Sans Text"/>
              </a:rPr>
              <a:t>Porter's Five Forces:</a:t>
            </a:r>
            <a:r>
              <a:rPr lang="en-US" b="0" i="0" dirty="0">
                <a:solidFill>
                  <a:srgbClr val="131314"/>
                </a:solidFill>
                <a:effectLst/>
                <a:latin typeface="Google Sans Text"/>
              </a:rPr>
              <a:t> A framework developed by Michael Porter to analyze the competitive environment of an industry by examining five key factors: Competitive Rivalry, Threat of New Entrants, Bargaining Power of Buyers, Bargaining Power of Suppliers, and Threat of Substitutes.</a:t>
            </a:r>
          </a:p>
          <a:p>
            <a:pPr algn="l">
              <a:buFont typeface="Arial" panose="020B0604020202020204" pitchFamily="34" charset="0"/>
              <a:buChar char="•"/>
            </a:pPr>
            <a:r>
              <a:rPr lang="en-US" b="1" i="0" dirty="0" err="1">
                <a:solidFill>
                  <a:srgbClr val="131314"/>
                </a:solidFill>
                <a:effectLst/>
                <a:latin typeface="Google Sans Text"/>
              </a:rPr>
              <a:t>Hypercompetition</a:t>
            </a:r>
            <a:r>
              <a:rPr lang="en-US" b="1" i="0" dirty="0">
                <a:solidFill>
                  <a:srgbClr val="131314"/>
                </a:solidFill>
                <a:effectLst/>
                <a:latin typeface="Google Sans Text"/>
              </a:rPr>
              <a:t>:</a:t>
            </a:r>
            <a:r>
              <a:rPr lang="en-US" b="0" i="0" dirty="0">
                <a:solidFill>
                  <a:srgbClr val="131314"/>
                </a:solidFill>
                <a:effectLst/>
                <a:latin typeface="Google Sans Text"/>
              </a:rPr>
              <a:t> A state of intense, rapidly escalating competition in which advantages are temporary and firms are constantly seeking new ways to disrupt the market and their rivals.</a:t>
            </a:r>
          </a:p>
          <a:p>
            <a:pPr algn="l">
              <a:buFont typeface="Arial" panose="020B0604020202020204" pitchFamily="34" charset="0"/>
              <a:buChar char="•"/>
            </a:pPr>
            <a:r>
              <a:rPr lang="en-US" b="1" i="0" dirty="0">
                <a:solidFill>
                  <a:srgbClr val="131314"/>
                </a:solidFill>
                <a:effectLst/>
                <a:latin typeface="Google Sans Text"/>
              </a:rPr>
              <a:t>Threat of New Entrants:</a:t>
            </a:r>
            <a:r>
              <a:rPr lang="en-US" b="0" i="0" dirty="0">
                <a:solidFill>
                  <a:srgbClr val="131314"/>
                </a:solidFill>
                <a:effectLst/>
                <a:latin typeface="Google Sans Text"/>
              </a:rPr>
              <a:t> The likelihood of new competitors entering an industry, influenced by barriers to entry.</a:t>
            </a:r>
          </a:p>
          <a:p>
            <a:pPr algn="l">
              <a:buFont typeface="Arial" panose="020B0604020202020204" pitchFamily="34" charset="0"/>
              <a:buChar char="•"/>
            </a:pPr>
            <a:r>
              <a:rPr lang="en-US" b="1" i="0" dirty="0">
                <a:solidFill>
                  <a:srgbClr val="131314"/>
                </a:solidFill>
                <a:effectLst/>
                <a:latin typeface="Google Sans Text"/>
              </a:rPr>
              <a:t>Bargaining Power of Buyers:</a:t>
            </a:r>
            <a:r>
              <a:rPr lang="en-US" b="0" i="0" dirty="0">
                <a:solidFill>
                  <a:srgbClr val="131314"/>
                </a:solidFill>
                <a:effectLst/>
                <a:latin typeface="Google Sans Text"/>
              </a:rPr>
              <a:t> The ability of customers to influence prices and terms of sale.</a:t>
            </a:r>
          </a:p>
          <a:p>
            <a:pPr algn="l">
              <a:buFont typeface="Arial" panose="020B0604020202020204" pitchFamily="34" charset="0"/>
              <a:buChar char="•"/>
            </a:pPr>
            <a:r>
              <a:rPr lang="en-US" b="1" i="0" dirty="0">
                <a:solidFill>
                  <a:srgbClr val="131314"/>
                </a:solidFill>
                <a:effectLst/>
                <a:latin typeface="Google Sans Text"/>
              </a:rPr>
              <a:t>Bargaining Power of Suppliers:</a:t>
            </a:r>
            <a:r>
              <a:rPr lang="en-US" b="0" i="0" dirty="0">
                <a:solidFill>
                  <a:srgbClr val="131314"/>
                </a:solidFill>
                <a:effectLst/>
                <a:latin typeface="Google Sans Text"/>
              </a:rPr>
              <a:t> The ability of input suppliers to influence prices and terms of sale.</a:t>
            </a:r>
          </a:p>
          <a:p>
            <a:pPr algn="l">
              <a:buFont typeface="Arial" panose="020B0604020202020204" pitchFamily="34" charset="0"/>
              <a:buChar char="•"/>
            </a:pPr>
            <a:r>
              <a:rPr lang="en-US" b="1" i="0" dirty="0">
                <a:solidFill>
                  <a:srgbClr val="131314"/>
                </a:solidFill>
                <a:effectLst/>
                <a:latin typeface="Google Sans Text"/>
              </a:rPr>
              <a:t>Threat of Substitutes:</a:t>
            </a:r>
            <a:r>
              <a:rPr lang="en-US" b="0" i="0" dirty="0">
                <a:solidFill>
                  <a:srgbClr val="131314"/>
                </a:solidFill>
                <a:effectLst/>
                <a:latin typeface="Google Sans Text"/>
              </a:rPr>
              <a:t> The likelihood that customers will switch to alternative products or services from outside the industry.</a:t>
            </a:r>
          </a:p>
          <a:p>
            <a:pPr algn="l">
              <a:buFont typeface="Arial" panose="020B0604020202020204" pitchFamily="34" charset="0"/>
              <a:buChar char="•"/>
            </a:pPr>
            <a:r>
              <a:rPr lang="en-US" b="1" i="0" dirty="0">
                <a:solidFill>
                  <a:srgbClr val="131314"/>
                </a:solidFill>
                <a:effectLst/>
                <a:latin typeface="Google Sans Text"/>
              </a:rPr>
              <a:t>Geopolitical Implications:</a:t>
            </a:r>
            <a:r>
              <a:rPr lang="en-US" b="0" i="0" dirty="0">
                <a:solidFill>
                  <a:srgbClr val="131314"/>
                </a:solidFill>
                <a:effectLst/>
                <a:latin typeface="Google Sans Text"/>
              </a:rPr>
              <a:t> The influence of political, economic, and geographic factors on international relations and global power dynamics, particularly concerning technology.</a:t>
            </a:r>
          </a:p>
          <a:p>
            <a:pPr algn="l">
              <a:buFont typeface="Arial" panose="020B0604020202020204" pitchFamily="34" charset="0"/>
              <a:buChar char="•"/>
            </a:pPr>
            <a:r>
              <a:rPr lang="en-US" b="1" i="0" dirty="0">
                <a:solidFill>
                  <a:srgbClr val="131314"/>
                </a:solidFill>
                <a:effectLst/>
                <a:latin typeface="Google Sans Text"/>
              </a:rPr>
              <a:t>Technological Inflection Points:</a:t>
            </a:r>
            <a:r>
              <a:rPr lang="en-US" b="0" i="0" dirty="0">
                <a:solidFill>
                  <a:srgbClr val="131314"/>
                </a:solidFill>
                <a:effectLst/>
                <a:latin typeface="Google Sans Text"/>
              </a:rPr>
              <a:t> Moments in technological development where fundamental changes in direction occur, often leading to significant shifts in markets and society.</a:t>
            </a:r>
          </a:p>
          <a:p>
            <a:pPr algn="l">
              <a:buFont typeface="Arial" panose="020B0604020202020204" pitchFamily="34" charset="0"/>
              <a:buChar char="•"/>
            </a:pPr>
            <a:r>
              <a:rPr lang="en-US" b="1" i="0" dirty="0">
                <a:solidFill>
                  <a:srgbClr val="131314"/>
                </a:solidFill>
                <a:effectLst/>
                <a:latin typeface="Google Sans Text"/>
              </a:rPr>
              <a:t>Exponential Growth:</a:t>
            </a:r>
            <a:r>
              <a:rPr lang="en-US" b="0" i="0" dirty="0">
                <a:solidFill>
                  <a:srgbClr val="131314"/>
                </a:solidFill>
                <a:effectLst/>
                <a:latin typeface="Google Sans Text"/>
              </a:rPr>
              <a:t> Growth that occurs at an increasingly rapid rate, often characterized by doubling in fixed time periods.</a:t>
            </a:r>
          </a:p>
          <a:p>
            <a:pPr algn="l">
              <a:buFont typeface="Arial" panose="020B0604020202020204" pitchFamily="34" charset="0"/>
              <a:buChar char="•"/>
            </a:pPr>
            <a:r>
              <a:rPr lang="en-US" b="1" i="0" dirty="0">
                <a:solidFill>
                  <a:srgbClr val="131314"/>
                </a:solidFill>
                <a:effectLst/>
                <a:latin typeface="Google Sans Text"/>
              </a:rPr>
              <a:t>Compound Annual Growth Rate (CAGR):</a:t>
            </a:r>
            <a:r>
              <a:rPr lang="en-US" b="0" i="0" dirty="0">
                <a:solidFill>
                  <a:srgbClr val="131314"/>
                </a:solidFill>
                <a:effectLst/>
                <a:latin typeface="Google Sans Text"/>
              </a:rPr>
              <a:t> The average annual growth rate of an investment over a specified period longer than one year.</a:t>
            </a:r>
          </a:p>
          <a:p>
            <a:pPr algn="l">
              <a:buFont typeface="Arial" panose="020B0604020202020204" pitchFamily="34" charset="0"/>
              <a:buChar char="•"/>
            </a:pPr>
            <a:r>
              <a:rPr lang="en-US" b="1" i="0" dirty="0">
                <a:solidFill>
                  <a:srgbClr val="131314"/>
                </a:solidFill>
                <a:effectLst/>
                <a:latin typeface="Google Sans Text"/>
              </a:rPr>
              <a:t>Neural Network Architectures:</a:t>
            </a:r>
            <a:r>
              <a:rPr lang="en-US" b="0" i="0" dirty="0">
                <a:solidFill>
                  <a:srgbClr val="131314"/>
                </a:solidFill>
                <a:effectLst/>
                <a:latin typeface="Google Sans Text"/>
              </a:rPr>
              <a:t> The design and structure of artificial neural networks, which are computing systems inspired by biological neural networks.</a:t>
            </a:r>
          </a:p>
          <a:p>
            <a:endParaRPr lang="en-US" dirty="0"/>
          </a:p>
        </p:txBody>
      </p:sp>
      <p:sp>
        <p:nvSpPr>
          <p:cNvPr id="7" name="TextBox 6">
            <a:extLst>
              <a:ext uri="{FF2B5EF4-FFF2-40B4-BE49-F238E27FC236}">
                <a16:creationId xmlns:a16="http://schemas.microsoft.com/office/drawing/2014/main" id="{6F3E0E3D-C7BA-401C-A91F-C93F5C30A0B7}"/>
              </a:ext>
            </a:extLst>
          </p:cNvPr>
          <p:cNvSpPr txBox="1"/>
          <p:nvPr/>
        </p:nvSpPr>
        <p:spPr>
          <a:xfrm>
            <a:off x="382905" y="1393166"/>
            <a:ext cx="4573428" cy="3277820"/>
          </a:xfrm>
          <a:prstGeom prst="rect">
            <a:avLst/>
          </a:prstGeom>
          <a:noFill/>
        </p:spPr>
        <p:txBody>
          <a:bodyPr wrap="square">
            <a:spAutoFit/>
          </a:bodyPr>
          <a:lstStyle/>
          <a:p>
            <a:pPr defTabSz="685800">
              <a:buClrTx/>
            </a:pPr>
            <a:r>
              <a:rPr lang="en-US" sz="900" b="1" kern="1200" dirty="0">
                <a:solidFill>
                  <a:srgbClr val="131314"/>
                </a:solidFill>
                <a:latin typeface="Google Sans Text"/>
                <a:ea typeface="+mn-ea"/>
                <a:cs typeface="+mn-cs"/>
              </a:rPr>
              <a:t>Paper Briefing: Main Themes and Key Ideas:</a:t>
            </a:r>
            <a:endParaRPr lang="en-US" sz="900" kern="1200" dirty="0">
              <a:solidFill>
                <a:srgbClr val="131314"/>
              </a:solidFill>
              <a:latin typeface="Google Sans Text"/>
              <a:ea typeface="+mn-ea"/>
              <a:cs typeface="+mn-cs"/>
            </a:endParaRPr>
          </a:p>
          <a:p>
            <a:pPr defTabSz="685800">
              <a:buClrTx/>
            </a:pPr>
            <a:r>
              <a:rPr lang="en-US" sz="900" b="1" kern="1200" dirty="0">
                <a:solidFill>
                  <a:srgbClr val="131314"/>
                </a:solidFill>
                <a:latin typeface="Google Sans Text"/>
                <a:ea typeface="+mn-ea"/>
                <a:cs typeface="+mn-cs"/>
              </a:rPr>
              <a:t>1. The AI LLM Market: A Rapidly Evolving, High-Growth Landscape:</a:t>
            </a:r>
            <a:endParaRPr lang="en-US" sz="900" kern="1200" dirty="0">
              <a:solidFill>
                <a:srgbClr val="131314"/>
              </a:solidFill>
              <a:latin typeface="Google Sans Text"/>
              <a:ea typeface="+mn-ea"/>
              <a:cs typeface="+mn-cs"/>
            </a:endParaRPr>
          </a:p>
          <a:p>
            <a:pPr defTabSz="685800">
              <a:buClrTx/>
              <a:buFont typeface="Arial" panose="020B0604020202020204" pitchFamily="34" charset="0"/>
              <a:buChar char="•"/>
            </a:pPr>
            <a:r>
              <a:rPr lang="en-US" sz="900" kern="1200" dirty="0">
                <a:solidFill>
                  <a:srgbClr val="131314"/>
                </a:solidFill>
                <a:latin typeface="Google Sans Text"/>
                <a:ea typeface="+mn-ea"/>
                <a:cs typeface="+mn-cs"/>
              </a:rPr>
              <a:t>The broader global AI market is projected for extraordinary growth, with a CAGR of 30.3% from 2024 to 2034, reaching approximately $3,527.8 billion by 2034.</a:t>
            </a:r>
            <a:br>
              <a:rPr lang="en-US" sz="900" kern="1200" dirty="0">
                <a:solidFill>
                  <a:srgbClr val="131314"/>
                </a:solidFill>
                <a:latin typeface="Google Sans Text"/>
                <a:ea typeface="+mn-ea"/>
                <a:cs typeface="+mn-cs"/>
              </a:rPr>
            </a:br>
            <a:endParaRPr lang="en-US" sz="900" kern="1200" dirty="0">
              <a:solidFill>
                <a:srgbClr val="131314"/>
              </a:solidFill>
              <a:latin typeface="Google Sans Text"/>
              <a:ea typeface="+mn-ea"/>
              <a:cs typeface="+mn-cs"/>
            </a:endParaRPr>
          </a:p>
          <a:p>
            <a:pPr defTabSz="685800">
              <a:buClrTx/>
            </a:pPr>
            <a:r>
              <a:rPr lang="en-US" sz="900" b="1" kern="1200" dirty="0">
                <a:solidFill>
                  <a:srgbClr val="131314"/>
                </a:solidFill>
                <a:latin typeface="Google Sans Text"/>
                <a:ea typeface="+mn-ea"/>
                <a:cs typeface="+mn-cs"/>
              </a:rPr>
              <a:t>2. Porter's Five Forces Analysis with 21st Century Nuances:</a:t>
            </a:r>
            <a:endParaRPr lang="en-US" sz="900" kern="1200" dirty="0">
              <a:solidFill>
                <a:srgbClr val="131314"/>
              </a:solidFill>
              <a:latin typeface="Google Sans Text"/>
              <a:ea typeface="+mn-ea"/>
              <a:cs typeface="+mn-cs"/>
            </a:endParaRP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Competitive Rivalry: Hyper-Competition and Turbulence:</a:t>
            </a:r>
            <a:r>
              <a:rPr lang="en-US" sz="900" kern="1200" dirty="0">
                <a:solidFill>
                  <a:srgbClr val="131314"/>
                </a:solidFill>
                <a:latin typeface="Google Sans Text"/>
                <a:ea typeface="+mn-ea"/>
                <a:cs typeface="+mn-cs"/>
              </a:rPr>
              <a:t> The market exhibits "</a:t>
            </a:r>
            <a:r>
              <a:rPr lang="en-US" sz="900" kern="1200" dirty="0" err="1">
                <a:solidFill>
                  <a:srgbClr val="131314"/>
                </a:solidFill>
                <a:latin typeface="Google Sans Text"/>
                <a:ea typeface="+mn-ea"/>
                <a:cs typeface="+mn-cs"/>
              </a:rPr>
              <a:t>hypercompetition</a:t>
            </a:r>
            <a:r>
              <a:rPr lang="en-US" sz="900" kern="1200" dirty="0">
                <a:solidFill>
                  <a:srgbClr val="131314"/>
                </a:solidFill>
                <a:latin typeface="Google Sans Text"/>
                <a:ea typeface="+mn-ea"/>
                <a:cs typeface="+mn-cs"/>
              </a:rPr>
              <a:t>" with intense and rapid competitive interactions. Key players include established tech giants (Google, Microsoft, Meta, IBM), AI-native organizations (</a:t>
            </a:r>
            <a:r>
              <a:rPr lang="en-US" sz="900" kern="1200" dirty="0" err="1">
                <a:solidFill>
                  <a:srgbClr val="131314"/>
                </a:solidFill>
                <a:latin typeface="Google Sans Text"/>
                <a:ea typeface="+mn-ea"/>
                <a:cs typeface="+mn-cs"/>
              </a:rPr>
              <a:t>OpenAI</a:t>
            </a:r>
            <a:r>
              <a:rPr lang="en-US" sz="900" kern="1200" dirty="0">
                <a:solidFill>
                  <a:srgbClr val="131314"/>
                </a:solidFill>
                <a:latin typeface="Google Sans Text"/>
                <a:ea typeface="+mn-ea"/>
                <a:cs typeface="+mn-cs"/>
              </a:rPr>
              <a:t>, Anthropic, Cohere, </a:t>
            </a:r>
            <a:r>
              <a:rPr lang="en-US" sz="900" kern="1200" dirty="0" err="1">
                <a:solidFill>
                  <a:srgbClr val="131314"/>
                </a:solidFill>
                <a:latin typeface="Google Sans Text"/>
                <a:ea typeface="+mn-ea"/>
                <a:cs typeface="+mn-cs"/>
              </a:rPr>
              <a:t>DeepSeek</a:t>
            </a:r>
            <a:r>
              <a:rPr lang="en-US" sz="900" kern="1200" dirty="0">
                <a:solidFill>
                  <a:srgbClr val="131314"/>
                </a:solidFill>
                <a:latin typeface="Google Sans Text"/>
                <a:ea typeface="+mn-ea"/>
                <a:cs typeface="+mn-cs"/>
              </a:rPr>
              <a:t>), open-source collectives (Mistral), and sovereign AI initiatives.</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Quote:</a:t>
            </a:r>
            <a:r>
              <a:rPr lang="en-US" sz="900" kern="1200" dirty="0">
                <a:solidFill>
                  <a:srgbClr val="131314"/>
                </a:solidFill>
                <a:latin typeface="Google Sans Text"/>
                <a:ea typeface="+mn-ea"/>
                <a:cs typeface="+mn-cs"/>
              </a:rPr>
              <a:t> "The AI LLM market exhibits characteristics of what </a:t>
            </a:r>
            <a:r>
              <a:rPr lang="en-US" sz="900" kern="1200" dirty="0" err="1">
                <a:solidFill>
                  <a:srgbClr val="131314"/>
                </a:solidFill>
                <a:latin typeface="Google Sans Text"/>
                <a:ea typeface="+mn-ea"/>
                <a:cs typeface="+mn-cs"/>
              </a:rPr>
              <a:t>D'Aveni</a:t>
            </a:r>
            <a:r>
              <a:rPr lang="en-US" sz="900" kern="1200" dirty="0">
                <a:solidFill>
                  <a:srgbClr val="131314"/>
                </a:solidFill>
                <a:latin typeface="Google Sans Text"/>
                <a:ea typeface="+mn-ea"/>
                <a:cs typeface="+mn-cs"/>
              </a:rPr>
              <a:t> (1994) termed '</a:t>
            </a:r>
            <a:r>
              <a:rPr lang="en-US" sz="900" kern="1200" dirty="0" err="1">
                <a:solidFill>
                  <a:srgbClr val="131314"/>
                </a:solidFill>
                <a:latin typeface="Google Sans Text"/>
                <a:ea typeface="+mn-ea"/>
                <a:cs typeface="+mn-cs"/>
              </a:rPr>
              <a:t>hypercompetition</a:t>
            </a:r>
            <a:r>
              <a:rPr lang="en-US" sz="900" kern="1200" dirty="0">
                <a:solidFill>
                  <a:srgbClr val="131314"/>
                </a:solidFill>
                <a:latin typeface="Google Sans Text"/>
                <a:ea typeface="+mn-ea"/>
                <a:cs typeface="+mn-cs"/>
              </a:rPr>
              <a:t>'—a state of intense and rapidly evolving competitive interactions characterized by unsustainable advantage and continuous disruption."</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Key Fact:</a:t>
            </a:r>
            <a:r>
              <a:rPr lang="en-US" sz="900" kern="1200" dirty="0">
                <a:solidFill>
                  <a:srgbClr val="131314"/>
                </a:solidFill>
                <a:latin typeface="Google Sans Text"/>
                <a:ea typeface="+mn-ea"/>
                <a:cs typeface="+mn-cs"/>
              </a:rPr>
              <a:t> </a:t>
            </a:r>
            <a:r>
              <a:rPr lang="en-US" sz="900" kern="1200" dirty="0" err="1">
                <a:solidFill>
                  <a:srgbClr val="131314"/>
                </a:solidFill>
                <a:latin typeface="Google Sans Text"/>
                <a:ea typeface="+mn-ea"/>
                <a:cs typeface="+mn-cs"/>
              </a:rPr>
              <a:t>DeepSeek's</a:t>
            </a:r>
            <a:r>
              <a:rPr lang="en-US" sz="900" kern="1200" dirty="0">
                <a:solidFill>
                  <a:srgbClr val="131314"/>
                </a:solidFill>
                <a:latin typeface="Google Sans Text"/>
                <a:ea typeface="+mn-ea"/>
                <a:cs typeface="+mn-cs"/>
              </a:rPr>
              <a:t> R1 model, priced at $2.19 per million output tokens, significantly disrupts established pricing models (e.g., </a:t>
            </a:r>
            <a:r>
              <a:rPr lang="en-US" sz="900" kern="1200" dirty="0" err="1">
                <a:solidFill>
                  <a:srgbClr val="131314"/>
                </a:solidFill>
                <a:latin typeface="Google Sans Text"/>
                <a:ea typeface="+mn-ea"/>
                <a:cs typeface="+mn-cs"/>
              </a:rPr>
              <a:t>OpenAI's</a:t>
            </a:r>
            <a:r>
              <a:rPr lang="en-US" sz="900" kern="1200" dirty="0">
                <a:solidFill>
                  <a:srgbClr val="131314"/>
                </a:solidFill>
                <a:latin typeface="Google Sans Text"/>
                <a:ea typeface="+mn-ea"/>
                <a:cs typeface="+mn-cs"/>
              </a:rPr>
              <a:t> GPT-4o at $10).</a:t>
            </a:r>
          </a:p>
          <a:p>
            <a:pPr defTabSz="685800">
              <a:buClrTx/>
              <a:buFont typeface="Arial" panose="020B0604020202020204" pitchFamily="34" charset="0"/>
              <a:buChar char="•"/>
            </a:pPr>
            <a:r>
              <a:rPr lang="en-US" sz="900" kern="1200" dirty="0">
                <a:solidFill>
                  <a:srgbClr val="131314"/>
                </a:solidFill>
                <a:latin typeface="Google Sans Text"/>
                <a:ea typeface="+mn-ea"/>
                <a:cs typeface="+mn-cs"/>
              </a:rPr>
              <a:t>Innovation cycles are compressing from years to months or weeks.</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Threat of New Entrants: Disaggregating Traditional Barriers:</a:t>
            </a:r>
            <a:r>
              <a:rPr lang="en-US" sz="900" kern="1200" dirty="0">
                <a:solidFill>
                  <a:srgbClr val="131314"/>
                </a:solidFill>
                <a:latin typeface="Google Sans Text"/>
                <a:ea typeface="+mn-ea"/>
                <a:cs typeface="+mn-cs"/>
              </a:rPr>
              <a:t> Traditional barriers like computational resources, expertise, and data are transforming.</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Computational Resource Democratization:</a:t>
            </a:r>
            <a:r>
              <a:rPr lang="en-US" sz="900" kern="1200" dirty="0">
                <a:solidFill>
                  <a:srgbClr val="131314"/>
                </a:solidFill>
                <a:latin typeface="Google Sans Text"/>
                <a:ea typeface="+mn-ea"/>
                <a:cs typeface="+mn-cs"/>
              </a:rPr>
              <a:t> While frontier models are intensive, alternative approaches requiring less resources are emerging (</a:t>
            </a:r>
            <a:r>
              <a:rPr lang="en-US" sz="900" kern="1200" dirty="0" err="1">
                <a:solidFill>
                  <a:srgbClr val="131314"/>
                </a:solidFill>
                <a:latin typeface="Google Sans Text"/>
                <a:ea typeface="+mn-ea"/>
                <a:cs typeface="+mn-cs"/>
              </a:rPr>
              <a:t>DeepSeek</a:t>
            </a:r>
            <a:r>
              <a:rPr lang="en-US" sz="900" kern="1200" dirty="0">
                <a:solidFill>
                  <a:srgbClr val="131314"/>
                </a:solidFill>
                <a:latin typeface="Google Sans Text"/>
                <a:ea typeface="+mn-ea"/>
                <a:cs typeface="+mn-cs"/>
              </a:rPr>
              <a:t> example). Cloud-based resources also lower capital requirements.</a:t>
            </a:r>
          </a:p>
          <a:p>
            <a:pPr defTabSz="685800">
              <a:buClrTx/>
              <a:buFont typeface="Arial" panose="020B0604020202020204" pitchFamily="34" charset="0"/>
              <a:buChar char="•"/>
            </a:pPr>
            <a:r>
              <a:rPr lang="en-US" sz="900" b="1" kern="1200" dirty="0">
                <a:solidFill>
                  <a:srgbClr val="131314"/>
                </a:solidFill>
                <a:latin typeface="Google Sans Text"/>
                <a:ea typeface="+mn-ea"/>
                <a:cs typeface="+mn-cs"/>
              </a:rPr>
              <a:t>Knowledge Diffusion:</a:t>
            </a:r>
            <a:r>
              <a:rPr lang="en-US" sz="900" kern="1200" dirty="0">
                <a:solidFill>
                  <a:srgbClr val="131314"/>
                </a:solidFill>
                <a:latin typeface="Google Sans Text"/>
                <a:ea typeface="+mn-ea"/>
                <a:cs typeface="+mn-cs"/>
              </a:rPr>
              <a:t> Open-source implementations, research, and workforce mobility accelerate knowledge spread.</a:t>
            </a:r>
          </a:p>
        </p:txBody>
      </p:sp>
    </p:spTree>
    <p:extLst>
      <p:ext uri="{BB962C8B-B14F-4D97-AF65-F5344CB8AC3E}">
        <p14:creationId xmlns:p14="http://schemas.microsoft.com/office/powerpoint/2010/main" val="3513903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a:xfrm>
            <a:off x="3490722" y="246888"/>
            <a:ext cx="5587556" cy="1337310"/>
          </a:xfrm>
        </p:spPr>
        <p:txBody>
          <a:bodyPr anchor="b">
            <a:normAutofit fontScale="90000"/>
          </a:bodyPr>
          <a:lstStyle/>
          <a:p>
            <a:r>
              <a:rPr lang="en-US" sz="2850" dirty="0"/>
              <a:t>Multimodal Inputs, Outputs and Research, </a:t>
            </a:r>
            <a:br>
              <a:rPr lang="en-US" sz="2850" dirty="0"/>
            </a:br>
            <a:r>
              <a:rPr lang="en-US" sz="2850" dirty="0"/>
              <a:t>GPT4o and Sonnet 4 and Gemini 2.5 Pro</a:t>
            </a:r>
            <a:br>
              <a:rPr lang="en-US" sz="2850" dirty="0"/>
            </a:br>
            <a:r>
              <a:rPr lang="en-US" sz="2850" dirty="0"/>
              <a:t>* Not Deep Seek R1</a:t>
            </a:r>
          </a:p>
        </p:txBody>
      </p:sp>
      <p:pic>
        <p:nvPicPr>
          <p:cNvPr id="5" name="Picture 4" descr="Computer script on a screen">
            <a:extLst>
              <a:ext uri="{FF2B5EF4-FFF2-40B4-BE49-F238E27FC236}">
                <a16:creationId xmlns:a16="http://schemas.microsoft.com/office/drawing/2014/main" id="{86502916-85D5-DC85-16B3-294B0104B969}"/>
              </a:ext>
            </a:extLst>
          </p:cNvPr>
          <p:cNvPicPr>
            <a:picLocks noChangeAspect="1"/>
          </p:cNvPicPr>
          <p:nvPr/>
        </p:nvPicPr>
        <p:blipFill rotWithShape="1">
          <a:blip r:embed="rId2"/>
          <a:srcRect l="10392" r="50164" b="-2"/>
          <a:stretch/>
        </p:blipFill>
        <p:spPr>
          <a:xfrm>
            <a:off x="15" y="1"/>
            <a:ext cx="3039392" cy="51435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179679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3" name="Content Placeholder 2">
            <a:extLst>
              <a:ext uri="{FF2B5EF4-FFF2-40B4-BE49-F238E27FC236}">
                <a16:creationId xmlns:a16="http://schemas.microsoft.com/office/drawing/2014/main" id="{0E79CC40-DE26-F490-4320-2B1B1EECB2BE}"/>
              </a:ext>
            </a:extLst>
          </p:cNvPr>
          <p:cNvSpPr>
            <a:spLocks noGrp="1"/>
          </p:cNvSpPr>
          <p:nvPr>
            <p:ph idx="1"/>
          </p:nvPr>
        </p:nvSpPr>
        <p:spPr>
          <a:xfrm>
            <a:off x="3490722" y="2029968"/>
            <a:ext cx="5170932" cy="2866644"/>
          </a:xfrm>
        </p:spPr>
        <p:txBody>
          <a:bodyPr>
            <a:normAutofit fontScale="70000" lnSpcReduction="20000"/>
          </a:bodyPr>
          <a:lstStyle/>
          <a:p>
            <a:pPr marL="0" indent="0">
              <a:buNone/>
            </a:pPr>
            <a:r>
              <a:rPr lang="en-US" sz="1500" b="1" dirty="0"/>
              <a:t>Multimodal Inputs:</a:t>
            </a:r>
          </a:p>
          <a:p>
            <a:pPr marL="0" indent="0">
              <a:buNone/>
            </a:pPr>
            <a:r>
              <a:rPr lang="en-US" sz="1500" b="1" dirty="0"/>
              <a:t>1. Text and Image:</a:t>
            </a:r>
          </a:p>
          <a:p>
            <a:pPr marL="0" indent="0">
              <a:buNone/>
            </a:pPr>
            <a:r>
              <a:rPr lang="en-US" sz="1500" dirty="0"/>
              <a:t>o Text: “Write a Ph.D. Level Art Historical Analysis of this AI Image.“</a:t>
            </a:r>
          </a:p>
          <a:p>
            <a:pPr marL="0" indent="0">
              <a:buNone/>
            </a:pPr>
            <a:r>
              <a:rPr lang="en-US" sz="1500" dirty="0"/>
              <a:t>o Image: Who is this architect and what is she standing beside?  Zaha Hadid</a:t>
            </a:r>
          </a:p>
          <a:p>
            <a:pPr marL="0" indent="0">
              <a:buNone/>
            </a:pPr>
            <a:r>
              <a:rPr lang="en-US" sz="1500" dirty="0"/>
              <a:t>2. </a:t>
            </a:r>
            <a:r>
              <a:rPr lang="en-US" sz="1500" b="1" dirty="0"/>
              <a:t>Text and Data:</a:t>
            </a:r>
          </a:p>
          <a:p>
            <a:pPr marL="0" indent="0">
              <a:buNone/>
            </a:pPr>
            <a:r>
              <a:rPr lang="en-US" sz="1500" dirty="0"/>
              <a:t>o Text: "Summarize the trends shown in the following chart on global temperature</a:t>
            </a:r>
          </a:p>
          <a:p>
            <a:pPr marL="0" indent="0">
              <a:buNone/>
            </a:pPr>
            <a:r>
              <a:rPr lang="en-US" sz="1500" dirty="0"/>
              <a:t>changes over the last century."</a:t>
            </a:r>
          </a:p>
          <a:p>
            <a:pPr marL="0" indent="0">
              <a:buNone/>
            </a:pPr>
            <a:r>
              <a:rPr lang="en-US" sz="1500" dirty="0"/>
              <a:t>o Data</a:t>
            </a:r>
            <a:br>
              <a:rPr lang="en-US" sz="1500" dirty="0"/>
            </a:br>
            <a:br>
              <a:rPr lang="en-US" sz="1500" dirty="0"/>
            </a:br>
            <a:r>
              <a:rPr lang="en-US" sz="1500" b="1" dirty="0"/>
              <a:t>Text and Video:</a:t>
            </a:r>
            <a:br>
              <a:rPr lang="en-US" sz="1500" b="1" dirty="0"/>
            </a:br>
            <a:r>
              <a:rPr lang="en-US" sz="1500" dirty="0"/>
              <a:t>Summarize This Physics Video Lecture and Produce a Study Guide</a:t>
            </a:r>
            <a:br>
              <a:rPr lang="en-US" sz="1500" dirty="0"/>
            </a:br>
            <a:br>
              <a:rPr lang="en-US" sz="1500" dirty="0"/>
            </a:br>
            <a:r>
              <a:rPr lang="en-US" sz="1500" b="1" dirty="0"/>
              <a:t>Text to Audio Podcast (Notebook LM)</a:t>
            </a:r>
          </a:p>
          <a:p>
            <a:pPr marL="0" indent="0">
              <a:buNone/>
            </a:pPr>
            <a:r>
              <a:rPr lang="en-US" sz="1500" dirty="0"/>
              <a:t>Summarize this 87 Page Chinese  Mathematical Machine Learning Technical Paper So I can Understand How They Created This Next AI System Architecture</a:t>
            </a:r>
          </a:p>
        </p:txBody>
      </p:sp>
    </p:spTree>
    <p:extLst>
      <p:ext uri="{BB962C8B-B14F-4D97-AF65-F5344CB8AC3E}">
        <p14:creationId xmlns:p14="http://schemas.microsoft.com/office/powerpoint/2010/main" val="3276683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EE23E-E8AA-4367-E6AA-29E18F7945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8A60E0-8E21-4B11-DBD0-FE95CBCE24B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AC31E5-437F-6054-A102-4D96FF7C4968}"/>
              </a:ext>
            </a:extLst>
          </p:cNvPr>
          <p:cNvPicPr>
            <a:picLocks noChangeAspect="1"/>
          </p:cNvPicPr>
          <p:nvPr/>
        </p:nvPicPr>
        <p:blipFill>
          <a:blip r:embed="rId2"/>
          <a:stretch>
            <a:fillRect/>
          </a:stretch>
        </p:blipFill>
        <p:spPr>
          <a:xfrm>
            <a:off x="133512" y="0"/>
            <a:ext cx="8621053" cy="5143500"/>
          </a:xfrm>
          <a:prstGeom prst="rect">
            <a:avLst/>
          </a:prstGeom>
        </p:spPr>
      </p:pic>
      <p:sp>
        <p:nvSpPr>
          <p:cNvPr id="5" name="Subtitle 2">
            <a:extLst>
              <a:ext uri="{FF2B5EF4-FFF2-40B4-BE49-F238E27FC236}">
                <a16:creationId xmlns:a16="http://schemas.microsoft.com/office/drawing/2014/main" id="{23F20A51-3B21-46D9-EB3D-57004E3A5FA6}"/>
              </a:ext>
            </a:extLst>
          </p:cNvPr>
          <p:cNvSpPr txBox="1">
            <a:spLocks/>
          </p:cNvSpPr>
          <p:nvPr/>
        </p:nvSpPr>
        <p:spPr>
          <a:xfrm>
            <a:off x="6164932" y="3196160"/>
            <a:ext cx="722336" cy="723451"/>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1200" b="1" dirty="0">
                <a:solidFill>
                  <a:prstClr val="black"/>
                </a:solidFill>
                <a:latin typeface="Aptos" panose="02110004020202020204"/>
              </a:rPr>
              <a:t>OpenAI’s GPT4-o (Omni) and </a:t>
            </a:r>
            <a:r>
              <a:rPr lang="en-US" sz="1200" b="1" dirty="0" err="1">
                <a:solidFill>
                  <a:prstClr val="black"/>
                </a:solidFill>
                <a:latin typeface="Aptos" panose="02110004020202020204"/>
              </a:rPr>
              <a:t>Anthropic’s</a:t>
            </a:r>
            <a:r>
              <a:rPr lang="en-US" sz="1200" b="1" dirty="0">
                <a:solidFill>
                  <a:prstClr val="black"/>
                </a:solidFill>
                <a:latin typeface="Aptos" panose="02110004020202020204"/>
              </a:rPr>
              <a:t> </a:t>
            </a:r>
            <a:br>
              <a:rPr lang="en-US" sz="1200" b="1" dirty="0">
                <a:solidFill>
                  <a:prstClr val="black"/>
                </a:solidFill>
                <a:latin typeface="Aptos" panose="02110004020202020204"/>
              </a:rPr>
            </a:br>
            <a:r>
              <a:rPr lang="en-US" sz="1200" b="1" dirty="0">
                <a:solidFill>
                  <a:prstClr val="black"/>
                </a:solidFill>
                <a:latin typeface="Aptos" panose="02110004020202020204"/>
              </a:rPr>
              <a:t>Claude 3.5 Sonnet</a:t>
            </a:r>
            <a:br>
              <a:rPr lang="en-US" sz="1200" b="1" dirty="0">
                <a:solidFill>
                  <a:prstClr val="black"/>
                </a:solidFill>
                <a:latin typeface="Aptos" panose="02110004020202020204"/>
              </a:rPr>
            </a:br>
            <a:endParaRPr lang="en-US" sz="1500" b="1" dirty="0">
              <a:solidFill>
                <a:prstClr val="black"/>
              </a:solidFill>
              <a:latin typeface="Aptos" panose="02110004020202020204"/>
            </a:endParaRPr>
          </a:p>
        </p:txBody>
      </p:sp>
      <p:sp>
        <p:nvSpPr>
          <p:cNvPr id="6" name="TextBox 5">
            <a:extLst>
              <a:ext uri="{FF2B5EF4-FFF2-40B4-BE49-F238E27FC236}">
                <a16:creationId xmlns:a16="http://schemas.microsoft.com/office/drawing/2014/main" id="{2B90B1E4-0F1A-4001-B51F-700B9FE50CF8}"/>
              </a:ext>
            </a:extLst>
          </p:cNvPr>
          <p:cNvSpPr txBox="1"/>
          <p:nvPr/>
        </p:nvSpPr>
        <p:spPr>
          <a:xfrm>
            <a:off x="1491615" y="4200525"/>
            <a:ext cx="6431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(2022)</a:t>
            </a:r>
          </a:p>
        </p:txBody>
      </p:sp>
      <p:sp>
        <p:nvSpPr>
          <p:cNvPr id="7" name="TextBox 6">
            <a:extLst>
              <a:ext uri="{FF2B5EF4-FFF2-40B4-BE49-F238E27FC236}">
                <a16:creationId xmlns:a16="http://schemas.microsoft.com/office/drawing/2014/main" id="{A52F321D-1CD1-46F1-9846-1C527B18E329}"/>
              </a:ext>
            </a:extLst>
          </p:cNvPr>
          <p:cNvSpPr txBox="1"/>
          <p:nvPr/>
        </p:nvSpPr>
        <p:spPr>
          <a:xfrm>
            <a:off x="3291840" y="4200525"/>
            <a:ext cx="2761525" cy="300082"/>
          </a:xfrm>
          <a:prstGeom prst="rect">
            <a:avLst/>
          </a:prstGeom>
          <a:noFill/>
        </p:spPr>
        <p:txBody>
          <a:bodyPr wrap="none" rtlCol="0">
            <a:spAutoFit/>
          </a:bodyPr>
          <a:lstStyle/>
          <a:p>
            <a:pPr defTabSz="685800">
              <a:buClrTx/>
            </a:pPr>
            <a:r>
              <a:rPr lang="en-US" sz="1350" kern="1200" dirty="0">
                <a:solidFill>
                  <a:prstClr val="black"/>
                </a:solidFill>
                <a:latin typeface="Aptos" panose="02110004020202020204"/>
                <a:ea typeface="+mn-ea"/>
                <a:cs typeface="+mn-cs"/>
              </a:rPr>
              <a:t>Nov 2022,   Jan 2023,        May 2024  </a:t>
            </a:r>
          </a:p>
        </p:txBody>
      </p:sp>
      <p:sp>
        <p:nvSpPr>
          <p:cNvPr id="8" name="TextBox 7">
            <a:extLst>
              <a:ext uri="{FF2B5EF4-FFF2-40B4-BE49-F238E27FC236}">
                <a16:creationId xmlns:a16="http://schemas.microsoft.com/office/drawing/2014/main" id="{DA16C025-0254-4B69-88A3-4B40BDD3692D}"/>
              </a:ext>
            </a:extLst>
          </p:cNvPr>
          <p:cNvSpPr txBox="1"/>
          <p:nvPr/>
        </p:nvSpPr>
        <p:spPr>
          <a:xfrm>
            <a:off x="8010997" y="4200526"/>
            <a:ext cx="743567" cy="507831"/>
          </a:xfrm>
          <a:prstGeom prst="rect">
            <a:avLst/>
          </a:prstGeom>
          <a:noFill/>
        </p:spPr>
        <p:txBody>
          <a:bodyPr wrap="square" rtlCol="0">
            <a:spAutoFit/>
          </a:bodyPr>
          <a:lstStyle/>
          <a:p>
            <a:pPr defTabSz="685800">
              <a:buClrTx/>
            </a:pPr>
            <a:r>
              <a:rPr lang="en-US" sz="1350" kern="1200" dirty="0">
                <a:solidFill>
                  <a:prstClr val="black"/>
                </a:solidFill>
                <a:latin typeface="Aptos" panose="02110004020202020204"/>
                <a:ea typeface="+mn-ea"/>
                <a:cs typeface="+mn-cs"/>
              </a:rPr>
              <a:t>Feb 27, 2025</a:t>
            </a:r>
          </a:p>
        </p:txBody>
      </p:sp>
      <p:sp>
        <p:nvSpPr>
          <p:cNvPr id="9" name="TextBox 8">
            <a:extLst>
              <a:ext uri="{FF2B5EF4-FFF2-40B4-BE49-F238E27FC236}">
                <a16:creationId xmlns:a16="http://schemas.microsoft.com/office/drawing/2014/main" id="{FD02EE59-AA27-401C-8234-FA9AB4F61196}"/>
              </a:ext>
            </a:extLst>
          </p:cNvPr>
          <p:cNvSpPr txBox="1"/>
          <p:nvPr/>
        </p:nvSpPr>
        <p:spPr>
          <a:xfrm>
            <a:off x="3643312" y="4731157"/>
            <a:ext cx="4897816" cy="300082"/>
          </a:xfrm>
          <a:prstGeom prst="rect">
            <a:avLst/>
          </a:prstGeom>
          <a:noFill/>
        </p:spPr>
        <p:txBody>
          <a:bodyPr wrap="none" rtlCol="0">
            <a:spAutoFit/>
          </a:bodyPr>
          <a:lstStyle/>
          <a:p>
            <a:pPr defTabSz="685800">
              <a:buClrTx/>
            </a:pPr>
            <a:r>
              <a:rPr lang="en-US" sz="1350" b="1" kern="1200" dirty="0">
                <a:solidFill>
                  <a:prstClr val="white"/>
                </a:solidFill>
                <a:latin typeface="Aptos" panose="02110004020202020204"/>
                <a:ea typeface="+mn-ea"/>
                <a:cs typeface="+mn-cs"/>
              </a:rPr>
              <a:t>MMLU:</a:t>
            </a:r>
            <a:r>
              <a:rPr lang="en-US" sz="1350" kern="1200" dirty="0">
                <a:solidFill>
                  <a:prstClr val="white"/>
                </a:solidFill>
                <a:latin typeface="Aptos" panose="02110004020202020204"/>
                <a:ea typeface="+mn-ea"/>
                <a:cs typeface="+mn-cs"/>
              </a:rPr>
              <a:t> </a:t>
            </a:r>
            <a:r>
              <a:rPr lang="en-US" sz="1350" b="1" kern="1200" dirty="0">
                <a:solidFill>
                  <a:prstClr val="white"/>
                </a:solidFill>
                <a:latin typeface="Aptos" panose="02110004020202020204"/>
                <a:ea typeface="+mn-ea"/>
                <a:cs typeface="+mn-cs"/>
              </a:rPr>
              <a:t>57 Academic Disciplines, Math, US History, Computer, Law</a:t>
            </a:r>
          </a:p>
        </p:txBody>
      </p:sp>
      <p:sp>
        <p:nvSpPr>
          <p:cNvPr id="11" name="TextBox 10">
            <a:extLst>
              <a:ext uri="{FF2B5EF4-FFF2-40B4-BE49-F238E27FC236}">
                <a16:creationId xmlns:a16="http://schemas.microsoft.com/office/drawing/2014/main" id="{5988470C-7503-4CAF-BD42-403D85E4174B}"/>
              </a:ext>
            </a:extLst>
          </p:cNvPr>
          <p:cNvSpPr txBox="1"/>
          <p:nvPr/>
        </p:nvSpPr>
        <p:spPr>
          <a:xfrm>
            <a:off x="8010997" y="3000971"/>
            <a:ext cx="1042450" cy="923330"/>
          </a:xfrm>
          <a:prstGeom prst="rect">
            <a:avLst/>
          </a:prstGeom>
          <a:noFill/>
        </p:spPr>
        <p:txBody>
          <a:bodyPr wrap="square">
            <a:spAutoFit/>
          </a:bodyPr>
          <a:lstStyle/>
          <a:p>
            <a:pPr defTabSz="685800">
              <a:buClrTx/>
            </a:pPr>
            <a:r>
              <a:rPr lang="en-US" sz="1350" kern="1200" dirty="0">
                <a:solidFill>
                  <a:prstClr val="black"/>
                </a:solidFill>
                <a:latin typeface="Aptos" panose="02110004020202020204"/>
                <a:ea typeface="+mn-ea"/>
                <a:cs typeface="+mn-cs"/>
              </a:rPr>
              <a:t>o1/03</a:t>
            </a:r>
            <a:br>
              <a:rPr lang="en-US" sz="1350" kern="1200" dirty="0">
                <a:solidFill>
                  <a:prstClr val="black"/>
                </a:solidFill>
                <a:latin typeface="Aptos" panose="02110004020202020204"/>
                <a:ea typeface="+mn-ea"/>
                <a:cs typeface="+mn-cs"/>
              </a:rPr>
            </a:br>
            <a:r>
              <a:rPr lang="en-US" sz="1350" kern="1200" dirty="0" err="1">
                <a:solidFill>
                  <a:prstClr val="black"/>
                </a:solidFill>
                <a:latin typeface="Aptos" panose="02110004020202020204"/>
                <a:ea typeface="+mn-ea"/>
                <a:cs typeface="+mn-cs"/>
              </a:rPr>
              <a:t>DeepSeek</a:t>
            </a:r>
            <a:r>
              <a:rPr lang="en-US" sz="1350" kern="1200" dirty="0">
                <a:solidFill>
                  <a:prstClr val="black"/>
                </a:solidFill>
                <a:latin typeface="Aptos" panose="02110004020202020204"/>
                <a:ea typeface="+mn-ea"/>
                <a:cs typeface="+mn-cs"/>
              </a:rPr>
              <a:t> R1</a:t>
            </a:r>
            <a:br>
              <a:rPr lang="en-US" sz="1350" kern="1200" dirty="0">
                <a:solidFill>
                  <a:prstClr val="black"/>
                </a:solidFill>
                <a:latin typeface="Aptos" panose="02110004020202020204"/>
                <a:ea typeface="+mn-ea"/>
                <a:cs typeface="+mn-cs"/>
              </a:rPr>
            </a:br>
            <a:endParaRPr lang="en-US" sz="1350" kern="1200" dirty="0">
              <a:solidFill>
                <a:prstClr val="black"/>
              </a:solidFill>
              <a:latin typeface="Aptos" panose="02110004020202020204"/>
              <a:ea typeface="+mn-ea"/>
              <a:cs typeface="+mn-cs"/>
            </a:endParaRPr>
          </a:p>
        </p:txBody>
      </p:sp>
      <p:sp>
        <p:nvSpPr>
          <p:cNvPr id="12" name="TextBox 11">
            <a:extLst>
              <a:ext uri="{FF2B5EF4-FFF2-40B4-BE49-F238E27FC236}">
                <a16:creationId xmlns:a16="http://schemas.microsoft.com/office/drawing/2014/main" id="{AD13B5B2-B3D5-93D4-4621-7D3A2F17C73F}"/>
              </a:ext>
            </a:extLst>
          </p:cNvPr>
          <p:cNvSpPr txBox="1"/>
          <p:nvPr/>
        </p:nvSpPr>
        <p:spPr>
          <a:xfrm>
            <a:off x="1247528" y="1142654"/>
            <a:ext cx="2116773" cy="1154162"/>
          </a:xfrm>
          <a:prstGeom prst="rect">
            <a:avLst/>
          </a:prstGeom>
          <a:noFill/>
        </p:spPr>
        <p:txBody>
          <a:bodyPr wrap="square">
            <a:spAutoFit/>
          </a:bodyPr>
          <a:lstStyle/>
          <a:p>
            <a:pPr defTabSz="685800">
              <a:buClrTx/>
            </a:pPr>
            <a:r>
              <a:rPr lang="en-US" sz="2400" b="1" kern="1200" dirty="0">
                <a:solidFill>
                  <a:prstClr val="black"/>
                </a:solidFill>
                <a:latin typeface="Aptos" panose="02110004020202020204"/>
                <a:ea typeface="+mn-ea"/>
                <a:cs typeface="+mn-cs"/>
              </a:rPr>
              <a:t>AI Benchmark: MMLU</a:t>
            </a:r>
            <a:br>
              <a:rPr lang="en-US" sz="1350" b="1" kern="1200" dirty="0">
                <a:solidFill>
                  <a:prstClr val="black"/>
                </a:solidFill>
                <a:latin typeface="Aptos" panose="02110004020202020204"/>
                <a:ea typeface="+mn-ea"/>
                <a:cs typeface="+mn-cs"/>
              </a:rPr>
            </a:br>
            <a:r>
              <a:rPr lang="en-US" sz="1050" b="1" kern="1200" dirty="0">
                <a:solidFill>
                  <a:prstClr val="black"/>
                </a:solidFill>
                <a:latin typeface="Aptos" panose="02110004020202020204"/>
                <a:ea typeface="+mn-ea"/>
                <a:cs typeface="+mn-cs"/>
              </a:rPr>
              <a:t>Massive Multitask Language Understanding Test</a:t>
            </a:r>
          </a:p>
        </p:txBody>
      </p:sp>
    </p:spTree>
    <p:extLst>
      <p:ext uri="{BB962C8B-B14F-4D97-AF65-F5344CB8AC3E}">
        <p14:creationId xmlns:p14="http://schemas.microsoft.com/office/powerpoint/2010/main" val="351839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B724-F645-2B20-9C3C-E84A11C4F326}"/>
              </a:ext>
            </a:extLst>
          </p:cNvPr>
          <p:cNvSpPr>
            <a:spLocks noGrp="1"/>
          </p:cNvSpPr>
          <p:nvPr>
            <p:ph type="title"/>
          </p:nvPr>
        </p:nvSpPr>
        <p:spPr/>
        <p:txBody>
          <a:bodyPr>
            <a:normAutofit fontScale="90000"/>
          </a:bodyPr>
          <a:lstStyle/>
          <a:p>
            <a:pPr algn="ctr"/>
            <a:r>
              <a:rPr lang="en-US" dirty="0"/>
              <a:t>Provides More Than Basic AI Functionality </a:t>
            </a:r>
            <a:br>
              <a:rPr lang="en-US" dirty="0"/>
            </a:br>
            <a:r>
              <a:rPr lang="en-US" dirty="0"/>
              <a:t>and Associated Academic Examples (2024)</a:t>
            </a:r>
          </a:p>
        </p:txBody>
      </p:sp>
      <p:graphicFrame>
        <p:nvGraphicFramePr>
          <p:cNvPr id="7" name="Content Placeholder 2">
            <a:extLst>
              <a:ext uri="{FF2B5EF4-FFF2-40B4-BE49-F238E27FC236}">
                <a16:creationId xmlns:a16="http://schemas.microsoft.com/office/drawing/2014/main" id="{AFC40833-850A-E8EE-5D87-97ED29AEADD2}"/>
              </a:ext>
            </a:extLst>
          </p:cNvPr>
          <p:cNvGraphicFramePr>
            <a:graphicFrameLocks noGrp="1"/>
          </p:cNvGraphicFramePr>
          <p:nvPr>
            <p:ph idx="1"/>
            <p:extLst>
              <p:ext uri="{D42A27DB-BD31-4B8C-83A1-F6EECF244321}">
                <p14:modId xmlns:p14="http://schemas.microsoft.com/office/powerpoint/2010/main" val="1258489477"/>
              </p:ext>
            </p:extLst>
          </p:nvPr>
        </p:nvGraphicFramePr>
        <p:xfrm>
          <a:off x="628650" y="1369218"/>
          <a:ext cx="8381048" cy="3611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37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169E3-5AF6-435C-A4CD-E7274C217C9B}"/>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96743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2A336-39CE-4591-3F6E-DD3A7A152BDC}"/>
              </a:ext>
            </a:extLst>
          </p:cNvPr>
          <p:cNvSpPr>
            <a:spLocks noGrp="1"/>
          </p:cNvSpPr>
          <p:nvPr>
            <p:ph type="title"/>
          </p:nvPr>
        </p:nvSpPr>
        <p:spPr>
          <a:xfrm>
            <a:off x="628650" y="273844"/>
            <a:ext cx="8515350" cy="994172"/>
          </a:xfrm>
        </p:spPr>
        <p:txBody>
          <a:bodyPr>
            <a:normAutofit fontScale="90000"/>
          </a:bodyPr>
          <a:lstStyle/>
          <a:p>
            <a:r>
              <a:rPr lang="en-US" b="1" dirty="0"/>
              <a:t>GPQA </a:t>
            </a:r>
            <a:r>
              <a:rPr lang="en-US" sz="2325" b="1" dirty="0"/>
              <a:t>(Generalized Professional Quality Assessment) </a:t>
            </a:r>
            <a:br>
              <a:rPr lang="en-US" sz="2325" b="1" dirty="0"/>
            </a:br>
            <a:r>
              <a:rPr lang="en-US" b="1" dirty="0"/>
              <a:t>Next Level IQ Test (Graduate/</a:t>
            </a:r>
            <a:r>
              <a:rPr lang="en-US" b="1" dirty="0" err="1"/>
              <a:t>Ph.D</a:t>
            </a:r>
            <a:r>
              <a:rPr lang="en-US" b="1" dirty="0"/>
              <a:t> Level, 2025)</a:t>
            </a:r>
            <a:br>
              <a:rPr lang="en-US" b="1" dirty="0"/>
            </a:br>
            <a:endParaRPr lang="en-US" dirty="0"/>
          </a:p>
        </p:txBody>
      </p:sp>
      <p:sp>
        <p:nvSpPr>
          <p:cNvPr id="3" name="Content Placeholder 2">
            <a:extLst>
              <a:ext uri="{FF2B5EF4-FFF2-40B4-BE49-F238E27FC236}">
                <a16:creationId xmlns:a16="http://schemas.microsoft.com/office/drawing/2014/main" id="{F0382C9A-49E5-8778-CBBD-7ED86FE49418}"/>
              </a:ext>
            </a:extLst>
          </p:cNvPr>
          <p:cNvSpPr>
            <a:spLocks noGrp="1"/>
          </p:cNvSpPr>
          <p:nvPr>
            <p:ph idx="1"/>
          </p:nvPr>
        </p:nvSpPr>
        <p:spPr>
          <a:xfrm>
            <a:off x="628650" y="1369218"/>
            <a:ext cx="7886700" cy="3500437"/>
          </a:xfrm>
        </p:spPr>
        <p:txBody>
          <a:bodyPr>
            <a:normAutofit/>
          </a:bodyPr>
          <a:lstStyle/>
          <a:p>
            <a:pPr>
              <a:buFont typeface="Arial" panose="020B0604020202020204" pitchFamily="34" charset="0"/>
              <a:buChar char="•"/>
            </a:pPr>
            <a:r>
              <a:rPr lang="en-US" b="1" dirty="0"/>
              <a:t>Medicine and healthcare </a:t>
            </a:r>
            <a:br>
              <a:rPr lang="en-US" dirty="0"/>
            </a:br>
            <a:r>
              <a:rPr lang="en-US" dirty="0"/>
              <a:t>(Chemistry, Biology, Diagnosis/Prescription)</a:t>
            </a:r>
          </a:p>
          <a:p>
            <a:pPr>
              <a:buFont typeface="Arial" panose="020B0604020202020204" pitchFamily="34" charset="0"/>
              <a:buChar char="•"/>
            </a:pPr>
            <a:r>
              <a:rPr lang="en-US" b="1" dirty="0"/>
              <a:t>Law and legal reasoning </a:t>
            </a:r>
            <a:br>
              <a:rPr lang="en-US" dirty="0"/>
            </a:br>
            <a:r>
              <a:rPr lang="en-US" dirty="0"/>
              <a:t>(Logical Reasoning)</a:t>
            </a:r>
          </a:p>
          <a:p>
            <a:pPr>
              <a:buFont typeface="Arial" panose="020B0604020202020204" pitchFamily="34" charset="0"/>
              <a:buChar char="•"/>
            </a:pPr>
            <a:r>
              <a:rPr lang="en-US" b="1" dirty="0"/>
              <a:t>Engineering disciplines </a:t>
            </a:r>
            <a:br>
              <a:rPr lang="en-US" dirty="0"/>
            </a:br>
            <a:r>
              <a:rPr lang="en-US" dirty="0"/>
              <a:t>(Physics, Math, Logic)</a:t>
            </a:r>
          </a:p>
          <a:p>
            <a:pPr>
              <a:buFont typeface="Arial" panose="020B0604020202020204" pitchFamily="34" charset="0"/>
              <a:buChar char="•"/>
            </a:pPr>
            <a:r>
              <a:rPr lang="en-US" b="1" dirty="0"/>
              <a:t>Computer science and programming</a:t>
            </a:r>
            <a:br>
              <a:rPr lang="en-US" dirty="0"/>
            </a:br>
            <a:r>
              <a:rPr lang="en-US" dirty="0"/>
              <a:t> (High Level Logic)</a:t>
            </a:r>
          </a:p>
          <a:p>
            <a:pPr>
              <a:buFont typeface="Arial" panose="020B0604020202020204" pitchFamily="34" charset="0"/>
              <a:buChar char="•"/>
            </a:pPr>
            <a:r>
              <a:rPr lang="en-US" b="1" dirty="0"/>
              <a:t>Finance and accounting </a:t>
            </a:r>
            <a:br>
              <a:rPr lang="en-US" dirty="0"/>
            </a:br>
            <a:r>
              <a:rPr lang="en-US" dirty="0"/>
              <a:t>(Language, Logic, Higher Mathematics)</a:t>
            </a:r>
          </a:p>
          <a:p>
            <a:endParaRPr lang="en-US" dirty="0"/>
          </a:p>
        </p:txBody>
      </p:sp>
    </p:spTree>
    <p:extLst>
      <p:ext uri="{BB962C8B-B14F-4D97-AF65-F5344CB8AC3E}">
        <p14:creationId xmlns:p14="http://schemas.microsoft.com/office/powerpoint/2010/main" val="281569051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TotalTime>
  <Words>5487</Words>
  <Application>Microsoft Office PowerPoint</Application>
  <PresentationFormat>On-screen Show (16:9)</PresentationFormat>
  <Paragraphs>354</Paragraphs>
  <Slides>54</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54</vt:i4>
      </vt:variant>
    </vt:vector>
  </HeadingPairs>
  <TitlesOfParts>
    <vt:vector size="65" baseType="lpstr">
      <vt:lpstr>Aptos</vt:lpstr>
      <vt:lpstr>Aptos Display</vt:lpstr>
      <vt:lpstr>Arial</vt:lpstr>
      <vt:lpstr>Arial Black</vt:lpstr>
      <vt:lpstr>Google Sans Text</vt:lpstr>
      <vt:lpstr>Lucida Sans</vt:lpstr>
      <vt:lpstr>Symbol</vt:lpstr>
      <vt:lpstr>Trebuchet MS</vt:lpstr>
      <vt:lpstr>Verdana</vt:lpstr>
      <vt:lpstr>Simple Light</vt:lpstr>
      <vt:lpstr>Office Theme</vt:lpstr>
      <vt:lpstr>PowerPoint Presentation</vt:lpstr>
      <vt:lpstr>Deep Research: New AI Tools  For Research and Study</vt:lpstr>
      <vt:lpstr>AI Literacy Workshop Series for Research Faculty, Graduate, &amp; Undergrads Students, Staff (Other 95%, Non Computer Science and Computer Engineering Faculty/Students/Staff </vt:lpstr>
      <vt:lpstr>GPT 2 -2022 AI Large Language Model,  Next word prediction, language Translation,  Using Transformer Architecture  (Key, Query  Value)  Emergent properties (Scaling Properties)</vt:lpstr>
      <vt:lpstr>Why is the Ocean Salty?   GPT 4 (2024)</vt:lpstr>
      <vt:lpstr>PowerPoint Presentation</vt:lpstr>
      <vt:lpstr>Provides More Than Basic AI Functionality  and Associated Academic Examples (2024)</vt:lpstr>
      <vt:lpstr>PowerPoint Presentation</vt:lpstr>
      <vt:lpstr>GPQA (Generalized Professional Quality Assessment)  Next Level IQ Test (Graduate/Ph.D Level, 2025) </vt:lpstr>
      <vt:lpstr>What are The New June 2025 Research, Reasoning, &amp; Deep Research Models? </vt:lpstr>
      <vt:lpstr>What is Reasoning?  Chain of Thought Thinking, Inner Voice, Reflection,  Stream of Consciousness   Deep Seek R1  Thinking Window</vt:lpstr>
      <vt:lpstr>Deep Research, Reports, Articles and Papers   completed in 19m ·  227 sources · 189 searches  More Precise Thinking  Window for  Sources </vt:lpstr>
      <vt:lpstr>PowerPoint Presentation</vt:lpstr>
      <vt:lpstr>Data Driven Dashboard, Apps and Analytics</vt:lpstr>
      <vt:lpstr>Research Reports GPT o3</vt:lpstr>
      <vt:lpstr>Models are Good at Interdisciplinary  Synthesis of Disparate Domains, Making Analogies, Statistically Pattern Matching</vt:lpstr>
      <vt:lpstr>Claude 3.7  Interactive Data Driven Visualizations https://claude.ai/public/artifacts/c73e429d-98e1-4615-b670-bc1a1148baca  </vt:lpstr>
      <vt:lpstr>2025 Best in Class Reasoning Models   Recommended Models (Trial For Free)</vt:lpstr>
      <vt:lpstr>PowerPoint Presentation</vt:lpstr>
      <vt:lpstr>Examples of Advanced Multimodal  Prompts (GPT4o, Claude Sonnet 3.5)</vt:lpstr>
      <vt:lpstr>The Paradigm Shift in Law Adam Unikowsky,  Harvard/MIT  D.C. Lawyer</vt:lpstr>
      <vt:lpstr>Personas: Examples of Advanced Prompts</vt:lpstr>
      <vt:lpstr>Research Models Hallucinate</vt:lpstr>
      <vt:lpstr>Hallucinating Academic Research Sources (Claude Opus 3) Humanities Example</vt:lpstr>
      <vt:lpstr>Hypothetical Sources MBA Finance 2025 Reasoning Models (Anthropic 3.7 Sonnet Multivariate Statistical Interpolation</vt:lpstr>
      <vt:lpstr>Research Models Can Create Charts, Tables, Graphs &amp; Data Visualizations From Data, Excel, Research Papers and Other Formats</vt:lpstr>
      <vt:lpstr>Interactive Dashboards</vt:lpstr>
      <vt:lpstr>Prompt: Doublecheck all Sources and Specify  how you did it? (GPT4o)</vt:lpstr>
      <vt:lpstr>PowerPoint Presentation</vt:lpstr>
      <vt:lpstr>Advanced Citation &amp; LinkedIn Engagement Analysis Dashboard Interactive Dashboard visualization of citation patterns, knowledge flows,  LinkedIn post performance with integrated insights (Claude 3.7 Vibe Coding)  https://claude.ai/public/artifacts/c5114dab-e723-4a1b-bf31-17f46a42129f  </vt:lpstr>
      <vt:lpstr>PowerPoint Presentation</vt:lpstr>
      <vt:lpstr>Entanglement, Diffraction, Intra-action Karen Barad, Feminist Physicist, UC Santa Cruz</vt:lpstr>
      <vt:lpstr>PowerPoint Presentation</vt:lpstr>
      <vt:lpstr>Education and AI: NotebookLM Podcast, Briefing Too, Timeline, Study Guide</vt:lpstr>
      <vt:lpstr>Comments and Questions</vt:lpstr>
      <vt:lpstr>Ethical Considerations and Best Practices in Academia </vt:lpstr>
      <vt:lpstr>PowerPoint Presentation</vt:lpstr>
      <vt:lpstr>MMLU Human/AI IQ Test (57 Disciplines)  (Massive Multitask Language Understanding Test) </vt:lpstr>
      <vt:lpstr>Key Differences MMLU (1st Generation Models vs  GPQA (2nd Generation, Reasoning Models) </vt:lpstr>
      <vt:lpstr>Why Reasoning Models Excel at GPQA</vt:lpstr>
      <vt:lpstr>Key  Differences &amp; Reasoning Model Advantages</vt:lpstr>
      <vt:lpstr>PowerPoint Presentation</vt:lpstr>
      <vt:lpstr>OpenAI o3 Follow Up  Questions:  Humanoid Robots Example  (The Open AI Research Assistant) </vt:lpstr>
      <vt:lpstr>Is it possible to review these comments more closely as an MD Ph.D. Team in the relevant areas providing more color and detail to the comments and for further discussion by the patient and her doctors after reviewing.</vt:lpstr>
      <vt:lpstr>PowerPoint Presentation</vt:lpstr>
      <vt:lpstr>DeepSeek V3 vs Intuitive (AGI Models)</vt:lpstr>
      <vt:lpstr>Data Visualizations Extract Data from  Research Papers Excel, Other Data Formats ) </vt:lpstr>
      <vt:lpstr>Multimodality: Text and Image Tell me more about this image below? (GPT4o)</vt:lpstr>
      <vt:lpstr>Image to Text, Visual Acuity  Speculate on the Architect?   GPT4o and Sonnet 3.5</vt:lpstr>
      <vt:lpstr>Questions and Feedback</vt:lpstr>
      <vt:lpstr>Mind Map of Essay</vt:lpstr>
      <vt:lpstr>Scaling of Search and Learning:  A Roadmap to Reproduce o1 from Reinforcement Learning Perspective Zhiyuan Zeng1∗ Qinyuan Cheng1∗ Zhangyue Yin1∗ Bo Wang1∗ Shimin Li1 Yunhua Zhou2 Qipeng Guo2 Xuanjing Huang1 Xipeng Qiu1† 1Fudan University 2Shanghai AI Laboratory https://notebooklm.google.com/notebook/fe01cfd1-8b31-4e20-87b4-fe2bb0946974/audio </vt:lpstr>
      <vt:lpstr>Global AI LLM Market: Porter's Five Forces Analysis, 2025, Briefing and Glossary  Podcast: https://notebooklm.google.com/notebook/bf9745e6-5aaf-4698-8375-b1b49311daba/audio</vt:lpstr>
      <vt:lpstr>Multimodal Inputs, Outputs and Research,  GPT4o and Sonnet 4 and Gemini 2.5 Pro * Not Deep Seek R1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41</cp:revision>
  <dcterms:modified xsi:type="dcterms:W3CDTF">2025-06-25T00:01:48Z</dcterms:modified>
</cp:coreProperties>
</file>